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42"/>
  </p:notesMasterIdLst>
  <p:sldIdLst>
    <p:sldId id="256" r:id="rId3"/>
    <p:sldId id="899" r:id="rId4"/>
    <p:sldId id="872" r:id="rId5"/>
    <p:sldId id="335" r:id="rId6"/>
    <p:sldId id="860" r:id="rId7"/>
    <p:sldId id="295" r:id="rId8"/>
    <p:sldId id="859" r:id="rId9"/>
    <p:sldId id="913" r:id="rId10"/>
    <p:sldId id="900" r:id="rId11"/>
    <p:sldId id="839" r:id="rId12"/>
    <p:sldId id="840" r:id="rId13"/>
    <p:sldId id="841" r:id="rId14"/>
    <p:sldId id="842" r:id="rId15"/>
    <p:sldId id="843" r:id="rId16"/>
    <p:sldId id="844" r:id="rId17"/>
    <p:sldId id="845" r:id="rId18"/>
    <p:sldId id="846" r:id="rId19"/>
    <p:sldId id="851" r:id="rId20"/>
    <p:sldId id="894" r:id="rId21"/>
    <p:sldId id="895" r:id="rId22"/>
    <p:sldId id="852" r:id="rId23"/>
    <p:sldId id="879" r:id="rId24"/>
    <p:sldId id="881" r:id="rId25"/>
    <p:sldId id="882" r:id="rId26"/>
    <p:sldId id="878" r:id="rId27"/>
    <p:sldId id="884" r:id="rId28"/>
    <p:sldId id="888" r:id="rId29"/>
    <p:sldId id="883" r:id="rId30"/>
    <p:sldId id="885" r:id="rId31"/>
    <p:sldId id="886" r:id="rId32"/>
    <p:sldId id="887" r:id="rId33"/>
    <p:sldId id="855" r:id="rId34"/>
    <p:sldId id="891" r:id="rId35"/>
    <p:sldId id="889" r:id="rId36"/>
    <p:sldId id="893" r:id="rId37"/>
    <p:sldId id="892" r:id="rId38"/>
    <p:sldId id="896" r:id="rId39"/>
    <p:sldId id="854" r:id="rId40"/>
    <p:sldId id="897" r:id="rId41"/>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ilo Andres Laiton Bonadiez" initials="CB" lastIdx="1" clrIdx="0">
    <p:extLst>
      <p:ext uri="{19B8F6BF-5375-455C-9EA6-DF929625EA0E}">
        <p15:presenceInfo xmlns:p15="http://schemas.microsoft.com/office/powerpoint/2012/main" userId="S::claiton@unal.edu.co::72222c7f-bc11-402e-aaf8-a78ca1fa19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7T08:39:59.059" idx="1">
    <p:pos x="10" y="10"/>
    <p:text>Tomada de https://www.silvertouchtech.co.uk/digital-transformation/ai-ml-deep-learning/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1" Type="http://schemas.openxmlformats.org/officeDocument/2006/relationships/image" Target="../media/image59.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9.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8E7F6-435B-4052-97CB-135C21CF9BC1}" type="doc">
      <dgm:prSet loTypeId="urn:microsoft.com/office/officeart/2005/8/layout/radial2" loCatId="relationship" qsTypeId="urn:microsoft.com/office/officeart/2005/8/quickstyle/simple1" qsCatId="simple" csTypeId="urn:microsoft.com/office/officeart/2005/8/colors/colorful3" csCatId="colorful" phldr="1"/>
      <dgm:spPr/>
      <dgm:t>
        <a:bodyPr/>
        <a:lstStyle/>
        <a:p>
          <a:endParaRPr lang="es-MX"/>
        </a:p>
      </dgm:t>
    </dgm:pt>
    <dgm:pt modelId="{E94574FB-105E-40FB-980E-50BCE2AAE2D3}">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Sistemas Expertos</a:t>
          </a:r>
          <a:endParaRPr lang="es-MX" sz="900" b="1" dirty="0">
            <a:effectLst>
              <a:outerShdw blurRad="38100" dist="38100" dir="2700000" algn="tl">
                <a:srgbClr val="000000">
                  <a:alpha val="43137"/>
                </a:srgbClr>
              </a:outerShdw>
            </a:effectLst>
          </a:endParaRPr>
        </a:p>
      </dgm:t>
    </dgm:pt>
    <dgm:pt modelId="{AB6E2FE7-FEA7-42B7-9217-AD03C57675C0}" type="parTrans" cxnId="{8F4A9799-CC6F-420C-A680-9D9992471BBC}">
      <dgm:prSet/>
      <dgm:spPr>
        <a:ln>
          <a:solidFill>
            <a:schemeClr val="tx1"/>
          </a:solidFill>
        </a:ln>
      </dgm:spPr>
      <dgm:t>
        <a:bodyPr/>
        <a:lstStyle/>
        <a:p>
          <a:endParaRPr lang="es-MX"/>
        </a:p>
      </dgm:t>
    </dgm:pt>
    <dgm:pt modelId="{0C4AB931-B788-4EE0-9E38-787C7317B93E}" type="sibTrans" cxnId="{8F4A9799-CC6F-420C-A680-9D9992471BBC}">
      <dgm:prSet/>
      <dgm:spPr/>
      <dgm:t>
        <a:bodyPr/>
        <a:lstStyle/>
        <a:p>
          <a:endParaRPr lang="es-MX"/>
        </a:p>
      </dgm:t>
    </dgm:pt>
    <dgm:pt modelId="{5DE994EF-D422-4BE2-9FA8-2244A810E073}">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Planificación en Inteligencia Artificial</a:t>
          </a:r>
          <a:endParaRPr lang="es-MX" sz="900" b="1" dirty="0">
            <a:effectLst>
              <a:outerShdw blurRad="38100" dist="38100" dir="2700000" algn="tl">
                <a:srgbClr val="000000">
                  <a:alpha val="43137"/>
                </a:srgbClr>
              </a:outerShdw>
            </a:effectLst>
          </a:endParaRPr>
        </a:p>
      </dgm:t>
    </dgm:pt>
    <dgm:pt modelId="{7CB78D43-FFEE-4D65-86D2-6560005EF7CB}" type="parTrans" cxnId="{BFA1BE49-AD00-44BE-BE7A-6F9B739F36BB}">
      <dgm:prSet/>
      <dgm:spPr>
        <a:ln>
          <a:solidFill>
            <a:schemeClr val="tx1"/>
          </a:solidFill>
        </a:ln>
      </dgm:spPr>
      <dgm:t>
        <a:bodyPr/>
        <a:lstStyle/>
        <a:p>
          <a:endParaRPr lang="es-MX"/>
        </a:p>
      </dgm:t>
    </dgm:pt>
    <dgm:pt modelId="{F1F910EB-E50F-4861-8158-AFC5E187335F}" type="sibTrans" cxnId="{BFA1BE49-AD00-44BE-BE7A-6F9B739F36BB}">
      <dgm:prSet/>
      <dgm:spPr/>
      <dgm:t>
        <a:bodyPr/>
        <a:lstStyle/>
        <a:p>
          <a:endParaRPr lang="es-MX"/>
        </a:p>
      </dgm:t>
    </dgm:pt>
    <dgm:pt modelId="{FC4985C3-417F-42A4-9FBC-2B489E5D50FD}">
      <dgm:prSet phldrT="[Text]"/>
      <dgm:spPr/>
      <dgm:t>
        <a:bodyPr/>
        <a:lstStyle/>
        <a:p>
          <a:endParaRPr lang="es-MX"/>
        </a:p>
      </dgm:t>
    </dgm:pt>
    <dgm:pt modelId="{0337B574-AA8C-4975-A7CD-6B8C041114AC}" type="parTrans" cxnId="{5FDB5D35-D819-4585-A472-B16FB2D32F70}">
      <dgm:prSet/>
      <dgm:spPr/>
      <dgm:t>
        <a:bodyPr/>
        <a:lstStyle/>
        <a:p>
          <a:endParaRPr lang="es-MX"/>
        </a:p>
      </dgm:t>
    </dgm:pt>
    <dgm:pt modelId="{0303185C-4D43-48DA-8DCF-9DE8A496D19F}" type="sibTrans" cxnId="{5FDB5D35-D819-4585-A472-B16FB2D32F70}">
      <dgm:prSet/>
      <dgm:spPr/>
      <dgm:t>
        <a:bodyPr/>
        <a:lstStyle/>
        <a:p>
          <a:endParaRPr lang="es-MX"/>
        </a:p>
      </dgm:t>
    </dgm:pt>
    <dgm:pt modelId="{184826CA-3763-4F96-BAFE-DAC3CCA15992}">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Redes Neuronales Artificiales</a:t>
          </a:r>
          <a:endParaRPr lang="es-MX" sz="900" b="1" dirty="0">
            <a:effectLst>
              <a:outerShdw blurRad="38100" dist="38100" dir="2700000" algn="tl">
                <a:srgbClr val="000000">
                  <a:alpha val="43137"/>
                </a:srgbClr>
              </a:outerShdw>
            </a:effectLst>
          </a:endParaRPr>
        </a:p>
      </dgm:t>
    </dgm:pt>
    <dgm:pt modelId="{B6A655B1-ACD1-4A5C-AA2B-BCE41CE3358E}" type="parTrans" cxnId="{ACAEEA0D-7901-4798-96E4-0334A8C600F5}">
      <dgm:prSet/>
      <dgm:spPr>
        <a:ln>
          <a:solidFill>
            <a:schemeClr val="tx1"/>
          </a:solidFill>
        </a:ln>
      </dgm:spPr>
      <dgm:t>
        <a:bodyPr/>
        <a:lstStyle/>
        <a:p>
          <a:endParaRPr lang="es-MX"/>
        </a:p>
      </dgm:t>
    </dgm:pt>
    <dgm:pt modelId="{AFA4ABFA-65D4-4258-AAC6-9742D1E1C0F7}" type="sibTrans" cxnId="{ACAEEA0D-7901-4798-96E4-0334A8C600F5}">
      <dgm:prSet/>
      <dgm:spPr/>
      <dgm:t>
        <a:bodyPr/>
        <a:lstStyle/>
        <a:p>
          <a:endParaRPr lang="es-MX"/>
        </a:p>
      </dgm:t>
    </dgm:pt>
    <dgm:pt modelId="{EDCDA3FE-EF80-46E0-A6D0-D10CC6E1726E}">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Computación Evolutiva</a:t>
          </a:r>
          <a:endParaRPr lang="es-MX" sz="900" b="1" dirty="0">
            <a:effectLst>
              <a:outerShdw blurRad="38100" dist="38100" dir="2700000" algn="tl">
                <a:srgbClr val="000000">
                  <a:alpha val="43137"/>
                </a:srgbClr>
              </a:outerShdw>
            </a:effectLst>
          </a:endParaRPr>
        </a:p>
      </dgm:t>
    </dgm:pt>
    <dgm:pt modelId="{62F3C816-4039-49C2-9C93-1B47C9EC8054}" type="parTrans" cxnId="{1D8EB39A-4D1A-4124-815A-D80C2F156D20}">
      <dgm:prSet/>
      <dgm:spPr>
        <a:ln>
          <a:solidFill>
            <a:schemeClr val="tx1"/>
          </a:solidFill>
        </a:ln>
      </dgm:spPr>
      <dgm:t>
        <a:bodyPr/>
        <a:lstStyle/>
        <a:p>
          <a:endParaRPr lang="es-MX"/>
        </a:p>
      </dgm:t>
    </dgm:pt>
    <dgm:pt modelId="{09A6D462-7833-4E24-9427-A4018702AE37}" type="sibTrans" cxnId="{1D8EB39A-4D1A-4124-815A-D80C2F156D20}">
      <dgm:prSet/>
      <dgm:spPr/>
      <dgm:t>
        <a:bodyPr/>
        <a:lstStyle/>
        <a:p>
          <a:endParaRPr lang="es-MX"/>
        </a:p>
      </dgm:t>
    </dgm:pt>
    <dgm:pt modelId="{28638C90-10FD-4282-9556-C8D6E8713CF0}">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Agentes Inteligentes</a:t>
          </a:r>
          <a:endParaRPr lang="es-MX" sz="900" b="1" dirty="0">
            <a:effectLst>
              <a:outerShdw blurRad="38100" dist="38100" dir="2700000" algn="tl">
                <a:srgbClr val="000000">
                  <a:alpha val="43137"/>
                </a:srgbClr>
              </a:outerShdw>
            </a:effectLst>
          </a:endParaRPr>
        </a:p>
      </dgm:t>
    </dgm:pt>
    <dgm:pt modelId="{A27F1ACE-9CC6-4DF9-9399-3AFC5A6565B5}" type="parTrans" cxnId="{4D7AEC43-3200-4009-ADC9-228421065AC0}">
      <dgm:prSet/>
      <dgm:spPr>
        <a:ln>
          <a:solidFill>
            <a:schemeClr val="tx1"/>
          </a:solidFill>
        </a:ln>
      </dgm:spPr>
      <dgm:t>
        <a:bodyPr/>
        <a:lstStyle/>
        <a:p>
          <a:endParaRPr lang="es-MX"/>
        </a:p>
      </dgm:t>
    </dgm:pt>
    <dgm:pt modelId="{DF54C7CA-0765-4ED8-AFCA-1CC4D391129C}" type="sibTrans" cxnId="{4D7AEC43-3200-4009-ADC9-228421065AC0}">
      <dgm:prSet/>
      <dgm:spPr/>
      <dgm:t>
        <a:bodyPr/>
        <a:lstStyle/>
        <a:p>
          <a:endParaRPr lang="es-MX"/>
        </a:p>
      </dgm:t>
    </dgm:pt>
    <dgm:pt modelId="{96572CCD-16C5-407C-AF74-4F5E49EDC511}">
      <dgm:prSet phldrT="[Text]" custT="1"/>
      <dgm:spPr>
        <a:solidFill>
          <a:schemeClr val="accent2">
            <a:lumMod val="75000"/>
          </a:schemeClr>
        </a:solidFill>
        <a:ln>
          <a:solidFill>
            <a:schemeClr val="bg1"/>
          </a:solidFill>
        </a:ln>
      </dgm:spPr>
      <dgm:t>
        <a:bodyPr/>
        <a:lstStyle/>
        <a:p>
          <a:pPr rtl="0"/>
          <a:r>
            <a:rPr lang="es-MX" sz="900" b="1" dirty="0">
              <a:effectLst>
                <a:outerShdw blurRad="38100" dist="38100" dir="2700000" algn="tl">
                  <a:srgbClr val="000000">
                    <a:alpha val="43137"/>
                  </a:srgbClr>
                </a:outerShdw>
              </a:effectLst>
              <a:latin typeface="Calibri"/>
            </a:rPr>
            <a:t>Lógica Difusa</a:t>
          </a:r>
          <a:endParaRPr lang="es-MX" sz="900" b="1" dirty="0">
            <a:effectLst>
              <a:outerShdw blurRad="38100" dist="38100" dir="2700000" algn="tl">
                <a:srgbClr val="000000">
                  <a:alpha val="43137"/>
                </a:srgbClr>
              </a:outerShdw>
            </a:effectLst>
          </a:endParaRPr>
        </a:p>
      </dgm:t>
    </dgm:pt>
    <dgm:pt modelId="{4797E40A-BC0D-4F3A-BB6F-4F6E4A37B1D8}" type="parTrans" cxnId="{198281DA-284F-4F39-9C32-D227B2F9925A}">
      <dgm:prSet/>
      <dgm:spPr>
        <a:ln>
          <a:solidFill>
            <a:schemeClr val="tx1"/>
          </a:solidFill>
        </a:ln>
      </dgm:spPr>
      <dgm:t>
        <a:bodyPr/>
        <a:lstStyle/>
        <a:p>
          <a:endParaRPr lang="es-CO"/>
        </a:p>
      </dgm:t>
    </dgm:pt>
    <dgm:pt modelId="{B65A96EB-6888-48B9-A2CA-9C0693802E62}" type="sibTrans" cxnId="{198281DA-284F-4F39-9C32-D227B2F9925A}">
      <dgm:prSet/>
      <dgm:spPr/>
      <dgm:t>
        <a:bodyPr/>
        <a:lstStyle/>
        <a:p>
          <a:endParaRPr lang="es-CO"/>
        </a:p>
      </dgm:t>
    </dgm:pt>
    <dgm:pt modelId="{00E8DFFE-ABCD-492E-AF57-744C6D465D6A}" type="pres">
      <dgm:prSet presAssocID="{3DB8E7F6-435B-4052-97CB-135C21CF9BC1}" presName="composite" presStyleCnt="0">
        <dgm:presLayoutVars>
          <dgm:chMax val="5"/>
          <dgm:dir/>
          <dgm:animLvl val="ctr"/>
          <dgm:resizeHandles val="exact"/>
        </dgm:presLayoutVars>
      </dgm:prSet>
      <dgm:spPr/>
    </dgm:pt>
    <dgm:pt modelId="{66A64B74-5576-4705-ACA8-1955E75818FB}" type="pres">
      <dgm:prSet presAssocID="{3DB8E7F6-435B-4052-97CB-135C21CF9BC1}" presName="cycle" presStyleCnt="0"/>
      <dgm:spPr/>
    </dgm:pt>
    <dgm:pt modelId="{FCE4428B-73A3-4727-B9B5-36659EC8B580}" type="pres">
      <dgm:prSet presAssocID="{3DB8E7F6-435B-4052-97CB-135C21CF9BC1}" presName="centerShape" presStyleCnt="0"/>
      <dgm:spPr/>
    </dgm:pt>
    <dgm:pt modelId="{2F7C4621-DD6A-4DA4-89E1-656091C2F052}" type="pres">
      <dgm:prSet presAssocID="{3DB8E7F6-435B-4052-97CB-135C21CF9BC1}" presName="connSite" presStyleLbl="node1" presStyleIdx="0" presStyleCnt="7"/>
      <dgm:spPr/>
    </dgm:pt>
    <dgm:pt modelId="{C9860581-2CA5-40F7-A0E2-871EAD96DAA2}" type="pres">
      <dgm:prSet presAssocID="{3DB8E7F6-435B-4052-97CB-135C21CF9BC1}" presName="visible" presStyleLbl="node1" presStyleIdx="0" presStyleCnt="7" custScaleX="99194" custScaleY="92490" custLinFactNeighborX="-46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dgm:spPr>
    </dgm:pt>
    <dgm:pt modelId="{DA03394C-EF0C-4125-90DC-093F4FFBF06A}" type="pres">
      <dgm:prSet presAssocID="{AB6E2FE7-FEA7-42B7-9217-AD03C57675C0}" presName="Name25" presStyleLbl="parChTrans1D1" presStyleIdx="0" presStyleCnt="6"/>
      <dgm:spPr/>
    </dgm:pt>
    <dgm:pt modelId="{65901FA0-D861-45E5-9BE5-53C0FDAD1185}" type="pres">
      <dgm:prSet presAssocID="{E94574FB-105E-40FB-980E-50BCE2AAE2D3}" presName="node" presStyleCnt="0"/>
      <dgm:spPr/>
    </dgm:pt>
    <dgm:pt modelId="{62D64B4E-94FC-4D90-8840-CCD58A5DFF52}" type="pres">
      <dgm:prSet presAssocID="{E94574FB-105E-40FB-980E-50BCE2AAE2D3}" presName="parentNode" presStyleLbl="node1" presStyleIdx="1" presStyleCnt="7" custScaleX="117117" custScaleY="114307" custLinFactNeighborX="27556" custLinFactNeighborY="44830">
        <dgm:presLayoutVars>
          <dgm:chMax val="1"/>
          <dgm:bulletEnabled val="1"/>
        </dgm:presLayoutVars>
      </dgm:prSet>
      <dgm:spPr/>
    </dgm:pt>
    <dgm:pt modelId="{C9A7A033-DC7E-4CD9-A2EF-831B6E11B941}" type="pres">
      <dgm:prSet presAssocID="{E94574FB-105E-40FB-980E-50BCE2AAE2D3}" presName="childNode" presStyleLbl="revTx" presStyleIdx="0" presStyleCnt="1">
        <dgm:presLayoutVars>
          <dgm:bulletEnabled val="1"/>
        </dgm:presLayoutVars>
      </dgm:prSet>
      <dgm:spPr/>
    </dgm:pt>
    <dgm:pt modelId="{6B9FD660-1B3F-4768-B74B-33FACC358EFD}" type="pres">
      <dgm:prSet presAssocID="{7CB78D43-FFEE-4D65-86D2-6560005EF7CB}" presName="Name25" presStyleLbl="parChTrans1D1" presStyleIdx="1" presStyleCnt="6"/>
      <dgm:spPr/>
    </dgm:pt>
    <dgm:pt modelId="{3997F57A-0275-4174-BCD7-D05373F6ECDA}" type="pres">
      <dgm:prSet presAssocID="{5DE994EF-D422-4BE2-9FA8-2244A810E073}" presName="node" presStyleCnt="0"/>
      <dgm:spPr/>
    </dgm:pt>
    <dgm:pt modelId="{CC33B95A-03AA-4E3A-9D2F-09E8B0F89250}" type="pres">
      <dgm:prSet presAssocID="{5DE994EF-D422-4BE2-9FA8-2244A810E073}" presName="parentNode" presStyleLbl="node1" presStyleIdx="2" presStyleCnt="7" custScaleX="123913" custScaleY="123308" custLinFactNeighborX="33001" custLinFactNeighborY="22045">
        <dgm:presLayoutVars>
          <dgm:chMax val="1"/>
          <dgm:bulletEnabled val="1"/>
        </dgm:presLayoutVars>
      </dgm:prSet>
      <dgm:spPr/>
    </dgm:pt>
    <dgm:pt modelId="{76DAC584-88D1-48BA-B646-3DFFE12F5654}" type="pres">
      <dgm:prSet presAssocID="{5DE994EF-D422-4BE2-9FA8-2244A810E073}" presName="childNode" presStyleLbl="revTx" presStyleIdx="0" presStyleCnt="1">
        <dgm:presLayoutVars>
          <dgm:bulletEnabled val="1"/>
        </dgm:presLayoutVars>
      </dgm:prSet>
      <dgm:spPr/>
    </dgm:pt>
    <dgm:pt modelId="{45984F60-FA9B-447F-A6F0-3E9EF539098D}" type="pres">
      <dgm:prSet presAssocID="{B6A655B1-ACD1-4A5C-AA2B-BCE41CE3358E}" presName="Name25" presStyleLbl="parChTrans1D1" presStyleIdx="2" presStyleCnt="6"/>
      <dgm:spPr/>
    </dgm:pt>
    <dgm:pt modelId="{4CA363DD-BEF7-400E-8E7C-0951CAD44F5E}" type="pres">
      <dgm:prSet presAssocID="{184826CA-3763-4F96-BAFE-DAC3CCA15992}" presName="node" presStyleCnt="0"/>
      <dgm:spPr/>
    </dgm:pt>
    <dgm:pt modelId="{D160E787-9562-4B1F-8608-3C05E8D2ACAC}" type="pres">
      <dgm:prSet presAssocID="{184826CA-3763-4F96-BAFE-DAC3CCA15992}" presName="parentNode" presStyleLbl="node1" presStyleIdx="3" presStyleCnt="7" custScaleX="123292" custScaleY="119946" custLinFactNeighborX="42537" custLinFactNeighborY="5462">
        <dgm:presLayoutVars>
          <dgm:chMax val="1"/>
          <dgm:bulletEnabled val="1"/>
        </dgm:presLayoutVars>
      </dgm:prSet>
      <dgm:spPr/>
    </dgm:pt>
    <dgm:pt modelId="{724E2BF2-7884-4934-8BA8-AF9BD2E5962A}" type="pres">
      <dgm:prSet presAssocID="{184826CA-3763-4F96-BAFE-DAC3CCA15992}" presName="childNode" presStyleLbl="revTx" presStyleIdx="0" presStyleCnt="1">
        <dgm:presLayoutVars>
          <dgm:bulletEnabled val="1"/>
        </dgm:presLayoutVars>
      </dgm:prSet>
      <dgm:spPr/>
    </dgm:pt>
    <dgm:pt modelId="{37779F14-C142-4A3C-87A8-F8F82C175C2A}" type="pres">
      <dgm:prSet presAssocID="{62F3C816-4039-49C2-9C93-1B47C9EC8054}" presName="Name25" presStyleLbl="parChTrans1D1" presStyleIdx="3" presStyleCnt="6"/>
      <dgm:spPr/>
    </dgm:pt>
    <dgm:pt modelId="{28907657-19C3-4BB7-BC03-4FA21673FF81}" type="pres">
      <dgm:prSet presAssocID="{EDCDA3FE-EF80-46E0-A6D0-D10CC6E1726E}" presName="node" presStyleCnt="0"/>
      <dgm:spPr/>
    </dgm:pt>
    <dgm:pt modelId="{B2C2DE2E-D216-47D9-A866-7F4904601B73}" type="pres">
      <dgm:prSet presAssocID="{EDCDA3FE-EF80-46E0-A6D0-D10CC6E1726E}" presName="parentNode" presStyleLbl="node1" presStyleIdx="4" presStyleCnt="7" custScaleX="132123" custScaleY="128217" custLinFactNeighborX="47611" custLinFactNeighborY="-1881">
        <dgm:presLayoutVars>
          <dgm:chMax val="1"/>
          <dgm:bulletEnabled val="1"/>
        </dgm:presLayoutVars>
      </dgm:prSet>
      <dgm:spPr/>
    </dgm:pt>
    <dgm:pt modelId="{2A37DD51-D334-4FFB-B251-992527CDC677}" type="pres">
      <dgm:prSet presAssocID="{EDCDA3FE-EF80-46E0-A6D0-D10CC6E1726E}" presName="childNode" presStyleLbl="revTx" presStyleIdx="0" presStyleCnt="1">
        <dgm:presLayoutVars>
          <dgm:bulletEnabled val="1"/>
        </dgm:presLayoutVars>
      </dgm:prSet>
      <dgm:spPr/>
    </dgm:pt>
    <dgm:pt modelId="{8F251B83-F2A3-4924-9D6C-B1B22DE2DE9D}" type="pres">
      <dgm:prSet presAssocID="{4797E40A-BC0D-4F3A-BB6F-4F6E4A37B1D8}" presName="Name25" presStyleLbl="parChTrans1D1" presStyleIdx="4" presStyleCnt="6"/>
      <dgm:spPr/>
    </dgm:pt>
    <dgm:pt modelId="{9881E7C9-7628-46C9-AE99-0C37AA764FDB}" type="pres">
      <dgm:prSet presAssocID="{96572CCD-16C5-407C-AF74-4F5E49EDC511}" presName="node" presStyleCnt="0"/>
      <dgm:spPr/>
    </dgm:pt>
    <dgm:pt modelId="{44D6C766-7498-4011-A783-6ED3974C440B}" type="pres">
      <dgm:prSet presAssocID="{96572CCD-16C5-407C-AF74-4F5E49EDC511}" presName="parentNode" presStyleLbl="node1" presStyleIdx="5" presStyleCnt="7" custScaleX="117003" custScaleY="121804" custLinFactNeighborX="25264" custLinFactNeighborY="-10451">
        <dgm:presLayoutVars>
          <dgm:chMax val="1"/>
          <dgm:bulletEnabled val="1"/>
        </dgm:presLayoutVars>
      </dgm:prSet>
      <dgm:spPr/>
    </dgm:pt>
    <dgm:pt modelId="{4AC25DC8-5654-412F-915A-9D653E279E21}" type="pres">
      <dgm:prSet presAssocID="{96572CCD-16C5-407C-AF74-4F5E49EDC511}" presName="childNode" presStyleLbl="revTx" presStyleIdx="0" presStyleCnt="1">
        <dgm:presLayoutVars>
          <dgm:bulletEnabled val="1"/>
        </dgm:presLayoutVars>
      </dgm:prSet>
      <dgm:spPr/>
    </dgm:pt>
    <dgm:pt modelId="{6AF33778-5F6F-4733-ACA6-0D06C0A9581E}" type="pres">
      <dgm:prSet presAssocID="{A27F1ACE-9CC6-4DF9-9399-3AFC5A6565B5}" presName="Name25" presStyleLbl="parChTrans1D1" presStyleIdx="5" presStyleCnt="6"/>
      <dgm:spPr/>
    </dgm:pt>
    <dgm:pt modelId="{19E5E166-8AF0-4AD2-881B-A3258F376A78}" type="pres">
      <dgm:prSet presAssocID="{28638C90-10FD-4282-9556-C8D6E8713CF0}" presName="node" presStyleCnt="0"/>
      <dgm:spPr/>
    </dgm:pt>
    <dgm:pt modelId="{2B7A5326-7AC8-4616-A0F5-13811AA52B94}" type="pres">
      <dgm:prSet presAssocID="{28638C90-10FD-4282-9556-C8D6E8713CF0}" presName="parentNode" presStyleLbl="node1" presStyleIdx="6" presStyleCnt="7" custScaleX="130860" custScaleY="127421" custLinFactNeighborX="4561" custLinFactNeighborY="-31560">
        <dgm:presLayoutVars>
          <dgm:chMax val="1"/>
          <dgm:bulletEnabled val="1"/>
        </dgm:presLayoutVars>
      </dgm:prSet>
      <dgm:spPr/>
    </dgm:pt>
    <dgm:pt modelId="{6AD297E8-220C-44F7-A8B6-26C76C2C059F}" type="pres">
      <dgm:prSet presAssocID="{28638C90-10FD-4282-9556-C8D6E8713CF0}" presName="childNode" presStyleLbl="revTx" presStyleIdx="0" presStyleCnt="1">
        <dgm:presLayoutVars>
          <dgm:bulletEnabled val="1"/>
        </dgm:presLayoutVars>
      </dgm:prSet>
      <dgm:spPr/>
    </dgm:pt>
  </dgm:ptLst>
  <dgm:cxnLst>
    <dgm:cxn modelId="{ACAEEA0D-7901-4798-96E4-0334A8C600F5}" srcId="{3DB8E7F6-435B-4052-97CB-135C21CF9BC1}" destId="{184826CA-3763-4F96-BAFE-DAC3CCA15992}" srcOrd="2" destOrd="0" parTransId="{B6A655B1-ACD1-4A5C-AA2B-BCE41CE3358E}" sibTransId="{AFA4ABFA-65D4-4258-AAC6-9742D1E1C0F7}"/>
    <dgm:cxn modelId="{377D0718-A7B7-4AD2-B204-AE78B0FB9127}" type="presOf" srcId="{5DE994EF-D422-4BE2-9FA8-2244A810E073}" destId="{CC33B95A-03AA-4E3A-9D2F-09E8B0F89250}" srcOrd="0" destOrd="0" presId="urn:microsoft.com/office/officeart/2005/8/layout/radial2"/>
    <dgm:cxn modelId="{5FDB5D35-D819-4585-A472-B16FB2D32F70}" srcId="{5DE994EF-D422-4BE2-9FA8-2244A810E073}" destId="{FC4985C3-417F-42A4-9FBC-2B489E5D50FD}" srcOrd="0" destOrd="0" parTransId="{0337B574-AA8C-4975-A7CD-6B8C041114AC}" sibTransId="{0303185C-4D43-48DA-8DCF-9DE8A496D19F}"/>
    <dgm:cxn modelId="{6CD1D65B-E9A3-4185-99FB-31D77B026949}" type="presOf" srcId="{A27F1ACE-9CC6-4DF9-9399-3AFC5A6565B5}" destId="{6AF33778-5F6F-4733-ACA6-0D06C0A9581E}" srcOrd="0" destOrd="0" presId="urn:microsoft.com/office/officeart/2005/8/layout/radial2"/>
    <dgm:cxn modelId="{4D7AEC43-3200-4009-ADC9-228421065AC0}" srcId="{3DB8E7F6-435B-4052-97CB-135C21CF9BC1}" destId="{28638C90-10FD-4282-9556-C8D6E8713CF0}" srcOrd="5" destOrd="0" parTransId="{A27F1ACE-9CC6-4DF9-9399-3AFC5A6565B5}" sibTransId="{DF54C7CA-0765-4ED8-AFCA-1CC4D391129C}"/>
    <dgm:cxn modelId="{27493C45-DF21-4666-A555-483CCF24C430}" type="presOf" srcId="{184826CA-3763-4F96-BAFE-DAC3CCA15992}" destId="{D160E787-9562-4B1F-8608-3C05E8D2ACAC}" srcOrd="0" destOrd="0" presId="urn:microsoft.com/office/officeart/2005/8/layout/radial2"/>
    <dgm:cxn modelId="{BFA1BE49-AD00-44BE-BE7A-6F9B739F36BB}" srcId="{3DB8E7F6-435B-4052-97CB-135C21CF9BC1}" destId="{5DE994EF-D422-4BE2-9FA8-2244A810E073}" srcOrd="1" destOrd="0" parTransId="{7CB78D43-FFEE-4D65-86D2-6560005EF7CB}" sibTransId="{F1F910EB-E50F-4861-8158-AFC5E187335F}"/>
    <dgm:cxn modelId="{A3F9C16C-528A-4C32-84E1-FA8A2D927AB0}" type="presOf" srcId="{FC4985C3-417F-42A4-9FBC-2B489E5D50FD}" destId="{76DAC584-88D1-48BA-B646-3DFFE12F5654}" srcOrd="0" destOrd="0" presId="urn:microsoft.com/office/officeart/2005/8/layout/radial2"/>
    <dgm:cxn modelId="{A116136F-86E9-4C9C-B486-4F724E3B1FEE}" type="presOf" srcId="{E94574FB-105E-40FB-980E-50BCE2AAE2D3}" destId="{62D64B4E-94FC-4D90-8840-CCD58A5DFF52}" srcOrd="0" destOrd="0" presId="urn:microsoft.com/office/officeart/2005/8/layout/radial2"/>
    <dgm:cxn modelId="{62BC2672-7AB7-4620-8C58-68EEF3F4ACE9}" type="presOf" srcId="{4797E40A-BC0D-4F3A-BB6F-4F6E4A37B1D8}" destId="{8F251B83-F2A3-4924-9D6C-B1B22DE2DE9D}" srcOrd="0" destOrd="0" presId="urn:microsoft.com/office/officeart/2005/8/layout/radial2"/>
    <dgm:cxn modelId="{022E477B-C256-4B58-AF54-07B3EC5155C0}" type="presOf" srcId="{AB6E2FE7-FEA7-42B7-9217-AD03C57675C0}" destId="{DA03394C-EF0C-4125-90DC-093F4FFBF06A}" srcOrd="0" destOrd="0" presId="urn:microsoft.com/office/officeart/2005/8/layout/radial2"/>
    <dgm:cxn modelId="{FC0A0E97-D5AC-45C8-99C5-6E3EDDFEE812}" type="presOf" srcId="{B6A655B1-ACD1-4A5C-AA2B-BCE41CE3358E}" destId="{45984F60-FA9B-447F-A6F0-3E9EF539098D}" srcOrd="0" destOrd="0" presId="urn:microsoft.com/office/officeart/2005/8/layout/radial2"/>
    <dgm:cxn modelId="{ED3BF397-C27C-4457-A7D4-952D9CDE113D}" type="presOf" srcId="{62F3C816-4039-49C2-9C93-1B47C9EC8054}" destId="{37779F14-C142-4A3C-87A8-F8F82C175C2A}" srcOrd="0" destOrd="0" presId="urn:microsoft.com/office/officeart/2005/8/layout/radial2"/>
    <dgm:cxn modelId="{8F4A9799-CC6F-420C-A680-9D9992471BBC}" srcId="{3DB8E7F6-435B-4052-97CB-135C21CF9BC1}" destId="{E94574FB-105E-40FB-980E-50BCE2AAE2D3}" srcOrd="0" destOrd="0" parTransId="{AB6E2FE7-FEA7-42B7-9217-AD03C57675C0}" sibTransId="{0C4AB931-B788-4EE0-9E38-787C7317B93E}"/>
    <dgm:cxn modelId="{1D8EB39A-4D1A-4124-815A-D80C2F156D20}" srcId="{3DB8E7F6-435B-4052-97CB-135C21CF9BC1}" destId="{EDCDA3FE-EF80-46E0-A6D0-D10CC6E1726E}" srcOrd="3" destOrd="0" parTransId="{62F3C816-4039-49C2-9C93-1B47C9EC8054}" sibTransId="{09A6D462-7833-4E24-9427-A4018702AE37}"/>
    <dgm:cxn modelId="{6D433AB4-992D-4AF6-A60F-19324F3E9F36}" type="presOf" srcId="{EDCDA3FE-EF80-46E0-A6D0-D10CC6E1726E}" destId="{B2C2DE2E-D216-47D9-A866-7F4904601B73}" srcOrd="0" destOrd="0" presId="urn:microsoft.com/office/officeart/2005/8/layout/radial2"/>
    <dgm:cxn modelId="{EAD6B1B5-0AD4-4C1D-8C8C-6481C87E7534}" type="presOf" srcId="{3DB8E7F6-435B-4052-97CB-135C21CF9BC1}" destId="{00E8DFFE-ABCD-492E-AF57-744C6D465D6A}" srcOrd="0" destOrd="0" presId="urn:microsoft.com/office/officeart/2005/8/layout/radial2"/>
    <dgm:cxn modelId="{AF49C2BE-1581-4590-8E8B-E9076A4A9A5A}" type="presOf" srcId="{28638C90-10FD-4282-9556-C8D6E8713CF0}" destId="{2B7A5326-7AC8-4616-A0F5-13811AA52B94}" srcOrd="0" destOrd="0" presId="urn:microsoft.com/office/officeart/2005/8/layout/radial2"/>
    <dgm:cxn modelId="{5ED4FCC8-6E94-4F27-8A43-33489F5361D6}" type="presOf" srcId="{7CB78D43-FFEE-4D65-86D2-6560005EF7CB}" destId="{6B9FD660-1B3F-4768-B74B-33FACC358EFD}" srcOrd="0" destOrd="0" presId="urn:microsoft.com/office/officeart/2005/8/layout/radial2"/>
    <dgm:cxn modelId="{A5A66ED9-EB22-4F78-BA1F-13683307E5C8}" type="presOf" srcId="{96572CCD-16C5-407C-AF74-4F5E49EDC511}" destId="{44D6C766-7498-4011-A783-6ED3974C440B}" srcOrd="0" destOrd="0" presId="urn:microsoft.com/office/officeart/2005/8/layout/radial2"/>
    <dgm:cxn modelId="{198281DA-284F-4F39-9C32-D227B2F9925A}" srcId="{3DB8E7F6-435B-4052-97CB-135C21CF9BC1}" destId="{96572CCD-16C5-407C-AF74-4F5E49EDC511}" srcOrd="4" destOrd="0" parTransId="{4797E40A-BC0D-4F3A-BB6F-4F6E4A37B1D8}" sibTransId="{B65A96EB-6888-48B9-A2CA-9C0693802E62}"/>
    <dgm:cxn modelId="{53D964A7-18C1-4B9A-8215-8AC624CA74C5}" type="presParOf" srcId="{00E8DFFE-ABCD-492E-AF57-744C6D465D6A}" destId="{66A64B74-5576-4705-ACA8-1955E75818FB}" srcOrd="0" destOrd="0" presId="urn:microsoft.com/office/officeart/2005/8/layout/radial2"/>
    <dgm:cxn modelId="{004CB5B7-60DC-4829-A7CE-60E50CCA8E1E}" type="presParOf" srcId="{66A64B74-5576-4705-ACA8-1955E75818FB}" destId="{FCE4428B-73A3-4727-B9B5-36659EC8B580}" srcOrd="0" destOrd="0" presId="urn:microsoft.com/office/officeart/2005/8/layout/radial2"/>
    <dgm:cxn modelId="{3C7DAF37-0E5A-43BC-B262-3759F4DFA26A}" type="presParOf" srcId="{FCE4428B-73A3-4727-B9B5-36659EC8B580}" destId="{2F7C4621-DD6A-4DA4-89E1-656091C2F052}" srcOrd="0" destOrd="0" presId="urn:microsoft.com/office/officeart/2005/8/layout/radial2"/>
    <dgm:cxn modelId="{FBB0768E-2950-4D16-A0B0-0A77C1E786E4}" type="presParOf" srcId="{FCE4428B-73A3-4727-B9B5-36659EC8B580}" destId="{C9860581-2CA5-40F7-A0E2-871EAD96DAA2}" srcOrd="1" destOrd="0" presId="urn:microsoft.com/office/officeart/2005/8/layout/radial2"/>
    <dgm:cxn modelId="{AFB75541-BDEF-4778-A4E8-31DC3EB781DB}" type="presParOf" srcId="{66A64B74-5576-4705-ACA8-1955E75818FB}" destId="{DA03394C-EF0C-4125-90DC-093F4FFBF06A}" srcOrd="1" destOrd="0" presId="urn:microsoft.com/office/officeart/2005/8/layout/radial2"/>
    <dgm:cxn modelId="{D2737344-B2FA-4048-B661-C63DB1F8BF78}" type="presParOf" srcId="{66A64B74-5576-4705-ACA8-1955E75818FB}" destId="{65901FA0-D861-45E5-9BE5-53C0FDAD1185}" srcOrd="2" destOrd="0" presId="urn:microsoft.com/office/officeart/2005/8/layout/radial2"/>
    <dgm:cxn modelId="{DCDAAF82-1F07-4860-92BA-FC00D9C5D578}" type="presParOf" srcId="{65901FA0-D861-45E5-9BE5-53C0FDAD1185}" destId="{62D64B4E-94FC-4D90-8840-CCD58A5DFF52}" srcOrd="0" destOrd="0" presId="urn:microsoft.com/office/officeart/2005/8/layout/radial2"/>
    <dgm:cxn modelId="{B6F7DB44-CBF1-431C-84ED-12ABF24A934A}" type="presParOf" srcId="{65901FA0-D861-45E5-9BE5-53C0FDAD1185}" destId="{C9A7A033-DC7E-4CD9-A2EF-831B6E11B941}" srcOrd="1" destOrd="0" presId="urn:microsoft.com/office/officeart/2005/8/layout/radial2"/>
    <dgm:cxn modelId="{FC24AF86-D51E-41C6-83C3-4B0B376E5D52}" type="presParOf" srcId="{66A64B74-5576-4705-ACA8-1955E75818FB}" destId="{6B9FD660-1B3F-4768-B74B-33FACC358EFD}" srcOrd="3" destOrd="0" presId="urn:microsoft.com/office/officeart/2005/8/layout/radial2"/>
    <dgm:cxn modelId="{A104E111-1599-421C-B9EC-D7047E13BAB0}" type="presParOf" srcId="{66A64B74-5576-4705-ACA8-1955E75818FB}" destId="{3997F57A-0275-4174-BCD7-D05373F6ECDA}" srcOrd="4" destOrd="0" presId="urn:microsoft.com/office/officeart/2005/8/layout/radial2"/>
    <dgm:cxn modelId="{8F623EE7-4C24-45A8-8211-76B48272F2B1}" type="presParOf" srcId="{3997F57A-0275-4174-BCD7-D05373F6ECDA}" destId="{CC33B95A-03AA-4E3A-9D2F-09E8B0F89250}" srcOrd="0" destOrd="0" presId="urn:microsoft.com/office/officeart/2005/8/layout/radial2"/>
    <dgm:cxn modelId="{17A4D684-2A10-49CE-8A35-498D07FA1344}" type="presParOf" srcId="{3997F57A-0275-4174-BCD7-D05373F6ECDA}" destId="{76DAC584-88D1-48BA-B646-3DFFE12F5654}" srcOrd="1" destOrd="0" presId="urn:microsoft.com/office/officeart/2005/8/layout/radial2"/>
    <dgm:cxn modelId="{E85159C9-23EE-438D-B68E-9EA62D363A82}" type="presParOf" srcId="{66A64B74-5576-4705-ACA8-1955E75818FB}" destId="{45984F60-FA9B-447F-A6F0-3E9EF539098D}" srcOrd="5" destOrd="0" presId="urn:microsoft.com/office/officeart/2005/8/layout/radial2"/>
    <dgm:cxn modelId="{309CD0E7-48D9-4C3B-9C00-DBB450FA89BC}" type="presParOf" srcId="{66A64B74-5576-4705-ACA8-1955E75818FB}" destId="{4CA363DD-BEF7-400E-8E7C-0951CAD44F5E}" srcOrd="6" destOrd="0" presId="urn:microsoft.com/office/officeart/2005/8/layout/radial2"/>
    <dgm:cxn modelId="{8C6FFF6D-491B-42EA-BC34-E82F37DAD005}" type="presParOf" srcId="{4CA363DD-BEF7-400E-8E7C-0951CAD44F5E}" destId="{D160E787-9562-4B1F-8608-3C05E8D2ACAC}" srcOrd="0" destOrd="0" presId="urn:microsoft.com/office/officeart/2005/8/layout/radial2"/>
    <dgm:cxn modelId="{2C4ADDDA-11A8-4EB7-92C2-C97CA35E1146}" type="presParOf" srcId="{4CA363DD-BEF7-400E-8E7C-0951CAD44F5E}" destId="{724E2BF2-7884-4934-8BA8-AF9BD2E5962A}" srcOrd="1" destOrd="0" presId="urn:microsoft.com/office/officeart/2005/8/layout/radial2"/>
    <dgm:cxn modelId="{D593AF6C-9A4F-42BA-ABBC-E8AC28FCD820}" type="presParOf" srcId="{66A64B74-5576-4705-ACA8-1955E75818FB}" destId="{37779F14-C142-4A3C-87A8-F8F82C175C2A}" srcOrd="7" destOrd="0" presId="urn:microsoft.com/office/officeart/2005/8/layout/radial2"/>
    <dgm:cxn modelId="{46EDBAD1-DF92-4E72-B845-956BFAB44FFF}" type="presParOf" srcId="{66A64B74-5576-4705-ACA8-1955E75818FB}" destId="{28907657-19C3-4BB7-BC03-4FA21673FF81}" srcOrd="8" destOrd="0" presId="urn:microsoft.com/office/officeart/2005/8/layout/radial2"/>
    <dgm:cxn modelId="{E7D7697C-5465-48AD-A761-CBD0C64C4158}" type="presParOf" srcId="{28907657-19C3-4BB7-BC03-4FA21673FF81}" destId="{B2C2DE2E-D216-47D9-A866-7F4904601B73}" srcOrd="0" destOrd="0" presId="urn:microsoft.com/office/officeart/2005/8/layout/radial2"/>
    <dgm:cxn modelId="{00A7FD74-F375-4A4B-8952-2B7238191D7B}" type="presParOf" srcId="{28907657-19C3-4BB7-BC03-4FA21673FF81}" destId="{2A37DD51-D334-4FFB-B251-992527CDC677}" srcOrd="1" destOrd="0" presId="urn:microsoft.com/office/officeart/2005/8/layout/radial2"/>
    <dgm:cxn modelId="{7F82143D-7D75-4298-958E-6FDBB1E408C6}" type="presParOf" srcId="{66A64B74-5576-4705-ACA8-1955E75818FB}" destId="{8F251B83-F2A3-4924-9D6C-B1B22DE2DE9D}" srcOrd="9" destOrd="0" presId="urn:microsoft.com/office/officeart/2005/8/layout/radial2"/>
    <dgm:cxn modelId="{BE26CFA8-0E4F-4956-92CB-69D6869F02F0}" type="presParOf" srcId="{66A64B74-5576-4705-ACA8-1955E75818FB}" destId="{9881E7C9-7628-46C9-AE99-0C37AA764FDB}" srcOrd="10" destOrd="0" presId="urn:microsoft.com/office/officeart/2005/8/layout/radial2"/>
    <dgm:cxn modelId="{944A4D99-860E-4E67-BD0A-F47E055F570C}" type="presParOf" srcId="{9881E7C9-7628-46C9-AE99-0C37AA764FDB}" destId="{44D6C766-7498-4011-A783-6ED3974C440B}" srcOrd="0" destOrd="0" presId="urn:microsoft.com/office/officeart/2005/8/layout/radial2"/>
    <dgm:cxn modelId="{26D8FEA7-23C6-4022-A8CC-86C6A95A64DB}" type="presParOf" srcId="{9881E7C9-7628-46C9-AE99-0C37AA764FDB}" destId="{4AC25DC8-5654-412F-915A-9D653E279E21}" srcOrd="1" destOrd="0" presId="urn:microsoft.com/office/officeart/2005/8/layout/radial2"/>
    <dgm:cxn modelId="{802B7ABC-3DAF-4E57-A736-93F20CAFAA78}" type="presParOf" srcId="{66A64B74-5576-4705-ACA8-1955E75818FB}" destId="{6AF33778-5F6F-4733-ACA6-0D06C0A9581E}" srcOrd="11" destOrd="0" presId="urn:microsoft.com/office/officeart/2005/8/layout/radial2"/>
    <dgm:cxn modelId="{92DC0411-0661-443D-9C8D-9F266396C41D}" type="presParOf" srcId="{66A64B74-5576-4705-ACA8-1955E75818FB}" destId="{19E5E166-8AF0-4AD2-881B-A3258F376A78}" srcOrd="12" destOrd="0" presId="urn:microsoft.com/office/officeart/2005/8/layout/radial2"/>
    <dgm:cxn modelId="{D60038AE-E6E0-48C3-B798-701276411D51}" type="presParOf" srcId="{19E5E166-8AF0-4AD2-881B-A3258F376A78}" destId="{2B7A5326-7AC8-4616-A0F5-13811AA52B94}" srcOrd="0" destOrd="0" presId="urn:microsoft.com/office/officeart/2005/8/layout/radial2"/>
    <dgm:cxn modelId="{733FF66C-2104-4BF4-91F4-541E72F4FEEE}" type="presParOf" srcId="{19E5E166-8AF0-4AD2-881B-A3258F376A78}" destId="{6AD297E8-220C-44F7-A8B6-26C76C2C059F}"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33778-5F6F-4733-ACA6-0D06C0A9581E}">
      <dsp:nvSpPr>
        <dsp:cNvPr id="0" name=""/>
        <dsp:cNvSpPr/>
      </dsp:nvSpPr>
      <dsp:spPr>
        <a:xfrm rot="3021816">
          <a:off x="1396105" y="4074999"/>
          <a:ext cx="1808447" cy="36386"/>
        </a:xfrm>
        <a:custGeom>
          <a:avLst/>
          <a:gdLst/>
          <a:ahLst/>
          <a:cxnLst/>
          <a:rect l="0" t="0" r="0" b="0"/>
          <a:pathLst>
            <a:path>
              <a:moveTo>
                <a:pt x="0" y="18193"/>
              </a:moveTo>
              <a:lnTo>
                <a:pt x="1808447"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F251B83-F2A3-4924-9D6C-B1B22DE2DE9D}">
      <dsp:nvSpPr>
        <dsp:cNvPr id="0" name=""/>
        <dsp:cNvSpPr/>
      </dsp:nvSpPr>
      <dsp:spPr>
        <a:xfrm rot="1768224">
          <a:off x="1669493" y="3688016"/>
          <a:ext cx="2101729" cy="36386"/>
        </a:xfrm>
        <a:custGeom>
          <a:avLst/>
          <a:gdLst/>
          <a:ahLst/>
          <a:cxnLst/>
          <a:rect l="0" t="0" r="0" b="0"/>
          <a:pathLst>
            <a:path>
              <a:moveTo>
                <a:pt x="0" y="18193"/>
              </a:moveTo>
              <a:lnTo>
                <a:pt x="2101729"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7779F14-C142-4A3C-87A8-F8F82C175C2A}">
      <dsp:nvSpPr>
        <dsp:cNvPr id="0" name=""/>
        <dsp:cNvSpPr/>
      </dsp:nvSpPr>
      <dsp:spPr>
        <a:xfrm rot="572839">
          <a:off x="1789791" y="3169217"/>
          <a:ext cx="2263137" cy="36386"/>
        </a:xfrm>
        <a:custGeom>
          <a:avLst/>
          <a:gdLst/>
          <a:ahLst/>
          <a:cxnLst/>
          <a:rect l="0" t="0" r="0" b="0"/>
          <a:pathLst>
            <a:path>
              <a:moveTo>
                <a:pt x="0" y="18193"/>
              </a:moveTo>
              <a:lnTo>
                <a:pt x="2263137"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5984F60-FA9B-447F-A6F0-3E9EF539098D}">
      <dsp:nvSpPr>
        <dsp:cNvPr id="0" name=""/>
        <dsp:cNvSpPr/>
      </dsp:nvSpPr>
      <dsp:spPr>
        <a:xfrm rot="21052027">
          <a:off x="1791120" y="2644893"/>
          <a:ext cx="2262931" cy="36386"/>
        </a:xfrm>
        <a:custGeom>
          <a:avLst/>
          <a:gdLst/>
          <a:ahLst/>
          <a:cxnLst/>
          <a:rect l="0" t="0" r="0" b="0"/>
          <a:pathLst>
            <a:path>
              <a:moveTo>
                <a:pt x="0" y="18193"/>
              </a:moveTo>
              <a:lnTo>
                <a:pt x="2262931"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B9FD660-1B3F-4768-B74B-33FACC358EFD}">
      <dsp:nvSpPr>
        <dsp:cNvPr id="0" name=""/>
        <dsp:cNvSpPr/>
      </dsp:nvSpPr>
      <dsp:spPr>
        <a:xfrm rot="19952633">
          <a:off x="1687585" y="2170641"/>
          <a:ext cx="2093107" cy="36386"/>
        </a:xfrm>
        <a:custGeom>
          <a:avLst/>
          <a:gdLst/>
          <a:ahLst/>
          <a:cxnLst/>
          <a:rect l="0" t="0" r="0" b="0"/>
          <a:pathLst>
            <a:path>
              <a:moveTo>
                <a:pt x="0" y="18193"/>
              </a:moveTo>
              <a:lnTo>
                <a:pt x="2093107"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A03394C-EF0C-4125-90DC-093F4FFBF06A}">
      <dsp:nvSpPr>
        <dsp:cNvPr id="0" name=""/>
        <dsp:cNvSpPr/>
      </dsp:nvSpPr>
      <dsp:spPr>
        <a:xfrm rot="18835512">
          <a:off x="1501023" y="1749251"/>
          <a:ext cx="1873167" cy="36386"/>
        </a:xfrm>
        <a:custGeom>
          <a:avLst/>
          <a:gdLst/>
          <a:ahLst/>
          <a:cxnLst/>
          <a:rect l="0" t="0" r="0" b="0"/>
          <a:pathLst>
            <a:path>
              <a:moveTo>
                <a:pt x="0" y="18193"/>
              </a:moveTo>
              <a:lnTo>
                <a:pt x="1873167" y="18193"/>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9860581-2CA5-40F7-A0E2-871EAD96DAA2}">
      <dsp:nvSpPr>
        <dsp:cNvPr id="0" name=""/>
        <dsp:cNvSpPr/>
      </dsp:nvSpPr>
      <dsp:spPr>
        <a:xfrm>
          <a:off x="645144" y="2288629"/>
          <a:ext cx="1353045" cy="126159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64B4E-94FC-4D90-8840-CCD58A5DFF52}">
      <dsp:nvSpPr>
        <dsp:cNvPr id="0" name=""/>
        <dsp:cNvSpPr/>
      </dsp:nvSpPr>
      <dsp:spPr>
        <a:xfrm>
          <a:off x="2936334" y="284305"/>
          <a:ext cx="958513" cy="935515"/>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Sistemas Expertos</a:t>
          </a:r>
          <a:endParaRPr lang="es-MX" sz="900" b="1" kern="1200" dirty="0">
            <a:effectLst>
              <a:outerShdw blurRad="38100" dist="38100" dir="2700000" algn="tl">
                <a:srgbClr val="000000">
                  <a:alpha val="43137"/>
                </a:srgbClr>
              </a:outerShdw>
            </a:effectLst>
          </a:endParaRPr>
        </a:p>
      </dsp:txBody>
      <dsp:txXfrm>
        <a:off x="3076705" y="421308"/>
        <a:ext cx="677771" cy="661509"/>
      </dsp:txXfrm>
    </dsp:sp>
    <dsp:sp modelId="{CC33B95A-03AA-4E3A-9D2F-09E8B0F89250}">
      <dsp:nvSpPr>
        <dsp:cNvPr id="0" name=""/>
        <dsp:cNvSpPr/>
      </dsp:nvSpPr>
      <dsp:spPr>
        <a:xfrm>
          <a:off x="3605230" y="968161"/>
          <a:ext cx="1014133" cy="1009181"/>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Planificación en Inteligencia Artificial</a:t>
          </a:r>
          <a:endParaRPr lang="es-MX" sz="900" b="1" kern="1200" dirty="0">
            <a:effectLst>
              <a:outerShdw blurRad="38100" dist="38100" dir="2700000" algn="tl">
                <a:srgbClr val="000000">
                  <a:alpha val="43137"/>
                </a:srgbClr>
              </a:outerShdw>
            </a:effectLst>
          </a:endParaRPr>
        </a:p>
      </dsp:txBody>
      <dsp:txXfrm>
        <a:off x="3753746" y="1115952"/>
        <a:ext cx="717101" cy="713599"/>
      </dsp:txXfrm>
    </dsp:sp>
    <dsp:sp modelId="{76DAC584-88D1-48BA-B646-3DFFE12F5654}">
      <dsp:nvSpPr>
        <dsp:cNvPr id="0" name=""/>
        <dsp:cNvSpPr/>
      </dsp:nvSpPr>
      <dsp:spPr>
        <a:xfrm>
          <a:off x="4456568" y="968161"/>
          <a:ext cx="1521199" cy="1009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90000"/>
            </a:lnSpc>
            <a:spcBef>
              <a:spcPct val="0"/>
            </a:spcBef>
            <a:spcAft>
              <a:spcPct val="15000"/>
            </a:spcAft>
            <a:buChar char="•"/>
          </a:pPr>
          <a:endParaRPr lang="es-MX" sz="6500" kern="1200"/>
        </a:p>
      </dsp:txBody>
      <dsp:txXfrm>
        <a:off x="4456568" y="968161"/>
        <a:ext cx="1521199" cy="1009181"/>
      </dsp:txXfrm>
    </dsp:sp>
    <dsp:sp modelId="{D160E787-9562-4B1F-8608-3C05E8D2ACAC}">
      <dsp:nvSpPr>
        <dsp:cNvPr id="0" name=""/>
        <dsp:cNvSpPr/>
      </dsp:nvSpPr>
      <dsp:spPr>
        <a:xfrm>
          <a:off x="4032958" y="1912638"/>
          <a:ext cx="1009050" cy="981666"/>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Redes Neuronales Artificiales</a:t>
          </a:r>
          <a:endParaRPr lang="es-MX" sz="900" b="1" kern="1200" dirty="0">
            <a:effectLst>
              <a:outerShdw blurRad="38100" dist="38100" dir="2700000" algn="tl">
                <a:srgbClr val="000000">
                  <a:alpha val="43137"/>
                </a:srgbClr>
              </a:outerShdw>
            </a:effectLst>
          </a:endParaRPr>
        </a:p>
      </dsp:txBody>
      <dsp:txXfrm>
        <a:off x="4180730" y="2056400"/>
        <a:ext cx="713506" cy="694142"/>
      </dsp:txXfrm>
    </dsp:sp>
    <dsp:sp modelId="{B2C2DE2E-D216-47D9-A866-7F4904601B73}">
      <dsp:nvSpPr>
        <dsp:cNvPr id="0" name=""/>
        <dsp:cNvSpPr/>
      </dsp:nvSpPr>
      <dsp:spPr>
        <a:xfrm>
          <a:off x="4029313" y="2940015"/>
          <a:ext cx="1081325" cy="1049358"/>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Computación Evolutiva</a:t>
          </a:r>
          <a:endParaRPr lang="es-MX" sz="900" b="1" kern="1200" dirty="0">
            <a:effectLst>
              <a:outerShdw blurRad="38100" dist="38100" dir="2700000" algn="tl">
                <a:srgbClr val="000000">
                  <a:alpha val="43137"/>
                </a:srgbClr>
              </a:outerShdw>
            </a:effectLst>
          </a:endParaRPr>
        </a:p>
      </dsp:txBody>
      <dsp:txXfrm>
        <a:off x="4187669" y="3093690"/>
        <a:ext cx="764613" cy="742008"/>
      </dsp:txXfrm>
    </dsp:sp>
    <dsp:sp modelId="{44D6C766-7498-4011-A783-6ED3974C440B}">
      <dsp:nvSpPr>
        <dsp:cNvPr id="0" name=""/>
        <dsp:cNvSpPr/>
      </dsp:nvSpPr>
      <dsp:spPr>
        <a:xfrm>
          <a:off x="3577254" y="3962558"/>
          <a:ext cx="957580" cy="996872"/>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Lógica Difusa</a:t>
          </a:r>
          <a:endParaRPr lang="es-MX" sz="900" b="1" kern="1200" dirty="0">
            <a:effectLst>
              <a:outerShdw blurRad="38100" dist="38100" dir="2700000" algn="tl">
                <a:srgbClr val="000000">
                  <a:alpha val="43137"/>
                </a:srgbClr>
              </a:outerShdw>
            </a:effectLst>
          </a:endParaRPr>
        </a:p>
      </dsp:txBody>
      <dsp:txXfrm>
        <a:off x="3717488" y="4108547"/>
        <a:ext cx="677112" cy="704894"/>
      </dsp:txXfrm>
    </dsp:sp>
    <dsp:sp modelId="{2B7A5326-7AC8-4616-A0F5-13811AA52B94}">
      <dsp:nvSpPr>
        <dsp:cNvPr id="0" name=""/>
        <dsp:cNvSpPr/>
      </dsp:nvSpPr>
      <dsp:spPr>
        <a:xfrm>
          <a:off x="2677840" y="4673978"/>
          <a:ext cx="1070989" cy="1042843"/>
        </a:xfrm>
        <a:prstGeom prst="ellipse">
          <a:avLst/>
        </a:prstGeom>
        <a:solidFill>
          <a:schemeClr val="accent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s-MX" sz="900" b="1" kern="1200" dirty="0">
              <a:effectLst>
                <a:outerShdw blurRad="38100" dist="38100" dir="2700000" algn="tl">
                  <a:srgbClr val="000000">
                    <a:alpha val="43137"/>
                  </a:srgbClr>
                </a:outerShdw>
              </a:effectLst>
              <a:latin typeface="Calibri"/>
            </a:rPr>
            <a:t>Agentes Inteligentes</a:t>
          </a:r>
          <a:endParaRPr lang="es-MX" sz="900" b="1" kern="1200" dirty="0">
            <a:effectLst>
              <a:outerShdw blurRad="38100" dist="38100" dir="2700000" algn="tl">
                <a:srgbClr val="000000">
                  <a:alpha val="43137"/>
                </a:srgbClr>
              </a:outerShdw>
            </a:effectLst>
          </a:endParaRPr>
        </a:p>
      </dsp:txBody>
      <dsp:txXfrm>
        <a:off x="2834683" y="4826699"/>
        <a:ext cx="757303" cy="737401"/>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F83B2D-B7D5-4A64-ADCE-EA8A3BEA4792}" type="datetimeFigureOut">
              <a:rPr lang="es-ES" smtClean="0"/>
              <a:t>07/05/2021</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5C61CF5-E6B6-401D-807F-AAA8FF50D83A}" type="slidenum">
              <a:rPr lang="es-ES" smtClean="0"/>
              <a:t>‹Nº›</a:t>
            </a:fld>
            <a:endParaRPr lang="es-ES"/>
          </a:p>
        </p:txBody>
      </p:sp>
    </p:spTree>
    <p:extLst>
      <p:ext uri="{BB962C8B-B14F-4D97-AF65-F5344CB8AC3E}">
        <p14:creationId xmlns:p14="http://schemas.microsoft.com/office/powerpoint/2010/main" val="198146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52B3CBD-1F33-4B86-91EF-A2D07C0633BC}" type="slidenum">
              <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196818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C61CF5-E6B6-401D-807F-AAA8FF50D83A}" type="slidenum">
              <a:rPr lang="es-ES" smtClean="0"/>
              <a:t>8</a:t>
            </a:fld>
            <a:endParaRPr lang="es-ES"/>
          </a:p>
        </p:txBody>
      </p:sp>
    </p:spTree>
    <p:extLst>
      <p:ext uri="{BB962C8B-B14F-4D97-AF65-F5344CB8AC3E}">
        <p14:creationId xmlns:p14="http://schemas.microsoft.com/office/powerpoint/2010/main" val="261061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25</a:t>
            </a:fld>
            <a:endParaRPr lang="es-ES"/>
          </a:p>
        </p:txBody>
      </p:sp>
    </p:spTree>
    <p:extLst>
      <p:ext uri="{BB962C8B-B14F-4D97-AF65-F5344CB8AC3E}">
        <p14:creationId xmlns:p14="http://schemas.microsoft.com/office/powerpoint/2010/main" val="84294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26</a:t>
            </a:fld>
            <a:endParaRPr lang="es-ES"/>
          </a:p>
        </p:txBody>
      </p:sp>
    </p:spTree>
    <p:extLst>
      <p:ext uri="{BB962C8B-B14F-4D97-AF65-F5344CB8AC3E}">
        <p14:creationId xmlns:p14="http://schemas.microsoft.com/office/powerpoint/2010/main" val="24404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27</a:t>
            </a:fld>
            <a:endParaRPr lang="es-ES"/>
          </a:p>
        </p:txBody>
      </p:sp>
    </p:spTree>
    <p:extLst>
      <p:ext uri="{BB962C8B-B14F-4D97-AF65-F5344CB8AC3E}">
        <p14:creationId xmlns:p14="http://schemas.microsoft.com/office/powerpoint/2010/main" val="380226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28</a:t>
            </a:fld>
            <a:endParaRPr lang="es-ES"/>
          </a:p>
        </p:txBody>
      </p:sp>
    </p:spTree>
    <p:extLst>
      <p:ext uri="{BB962C8B-B14F-4D97-AF65-F5344CB8AC3E}">
        <p14:creationId xmlns:p14="http://schemas.microsoft.com/office/powerpoint/2010/main" val="2902623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29</a:t>
            </a:fld>
            <a:endParaRPr lang="es-ES"/>
          </a:p>
        </p:txBody>
      </p:sp>
    </p:spTree>
    <p:extLst>
      <p:ext uri="{BB962C8B-B14F-4D97-AF65-F5344CB8AC3E}">
        <p14:creationId xmlns:p14="http://schemas.microsoft.com/office/powerpoint/2010/main" val="49730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30</a:t>
            </a:fld>
            <a:endParaRPr lang="es-ES"/>
          </a:p>
        </p:txBody>
      </p:sp>
    </p:spTree>
    <p:extLst>
      <p:ext uri="{BB962C8B-B14F-4D97-AF65-F5344CB8AC3E}">
        <p14:creationId xmlns:p14="http://schemas.microsoft.com/office/powerpoint/2010/main" val="369056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25C61CF5-E6B6-401D-807F-AAA8FF50D83A}" type="slidenum">
              <a:rPr lang="es-ES" smtClean="0"/>
              <a:t>31</a:t>
            </a:fld>
            <a:endParaRPr lang="es-ES"/>
          </a:p>
        </p:txBody>
      </p:sp>
    </p:spTree>
    <p:extLst>
      <p:ext uri="{BB962C8B-B14F-4D97-AF65-F5344CB8AC3E}">
        <p14:creationId xmlns:p14="http://schemas.microsoft.com/office/powerpoint/2010/main" val="354165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lgn="ctr">
              <a:defRPr sz="5400"/>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
        <p:nvSpPr>
          <p:cNvPr id="7" name="TextBox 6">
            <a:extLst>
              <a:ext uri="{FF2B5EF4-FFF2-40B4-BE49-F238E27FC236}">
                <a16:creationId xmlns:a16="http://schemas.microsoft.com/office/drawing/2014/main" id="{B5A20401-95C3-4EB8-8FAA-A06021F90495}"/>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a:solidFill>
                  <a:schemeClr val="bg1"/>
                </a:solidFill>
              </a:rPr>
              <a:t>F</a:t>
            </a:r>
            <a:r>
              <a:rPr lang="es-MX" sz="1200" b="1" spc="-30">
                <a:solidFill>
                  <a:schemeClr val="bg1"/>
                </a:solidFill>
              </a:rPr>
              <a:t>ACULTAD </a:t>
            </a:r>
            <a:r>
              <a:rPr lang="es-MX" sz="1200" b="1" spc="10">
                <a:solidFill>
                  <a:schemeClr val="bg1"/>
                </a:solidFill>
              </a:rPr>
              <a:t>DE </a:t>
            </a:r>
            <a:r>
              <a:rPr lang="es-MX" sz="1600" b="1" spc="5">
                <a:solidFill>
                  <a:schemeClr val="bg1"/>
                </a:solidFill>
              </a:rPr>
              <a:t>M</a:t>
            </a:r>
            <a:r>
              <a:rPr lang="es-MX" sz="1200" b="1" spc="5">
                <a:solidFill>
                  <a:schemeClr val="bg1"/>
                </a:solidFill>
              </a:rPr>
              <a:t>INAS </a:t>
            </a:r>
            <a:r>
              <a:rPr lang="es-MX" sz="1600" b="1" spc="-85">
                <a:solidFill>
                  <a:schemeClr val="bg1"/>
                </a:solidFill>
                <a:latin typeface="Arial"/>
                <a:cs typeface="Arial"/>
              </a:rPr>
              <a:t>– </a:t>
            </a:r>
            <a:r>
              <a:rPr lang="es-MX" sz="1600" b="1" spc="5">
                <a:solidFill>
                  <a:schemeClr val="bg1"/>
                </a:solidFill>
              </a:rPr>
              <a:t>S</a:t>
            </a:r>
            <a:r>
              <a:rPr lang="es-MX" sz="1200" b="1" spc="5">
                <a:solidFill>
                  <a:schemeClr val="bg1"/>
                </a:solidFill>
              </a:rPr>
              <a:t>EDE</a:t>
            </a:r>
            <a:r>
              <a:rPr lang="es-MX" sz="1200" b="1" spc="229">
                <a:solidFill>
                  <a:schemeClr val="bg1"/>
                </a:solidFill>
              </a:rPr>
              <a:t> </a:t>
            </a:r>
            <a:r>
              <a:rPr lang="es-MX" sz="1600" b="1" spc="5">
                <a:solidFill>
                  <a:schemeClr val="bg1"/>
                </a:solidFill>
              </a:rPr>
              <a:t>M</a:t>
            </a:r>
            <a:r>
              <a:rPr lang="es-MX" sz="1200" b="1" spc="5">
                <a:solidFill>
                  <a:schemeClr val="bg1"/>
                </a:solidFill>
              </a:rPr>
              <a:t>EDELLÍN</a:t>
            </a:r>
            <a:endParaRPr lang="es-MX" sz="1600" b="1">
              <a:solidFill>
                <a:schemeClr val="bg1"/>
              </a:solidFill>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392415"/>
          </a:xfrm>
          <a:prstGeom prst="rect">
            <a:avLst/>
          </a:prstGeo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1384995"/>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1384995"/>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F987B0F0-221C-4018-A30C-D5C9CB9EA657}" type="datetimeFigureOut">
              <a:rPr lang="es-ES" smtClean="0"/>
              <a:t>07/05/2021</a:t>
            </a:fld>
            <a:endParaRPr lang="es-E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s-ES"/>
          </a:p>
        </p:txBody>
      </p:sp>
      <p:sp>
        <p:nvSpPr>
          <p:cNvPr id="7" name="Slide Number Placeholder 6"/>
          <p:cNvSpPr>
            <a:spLocks noGrp="1"/>
          </p:cNvSpPr>
          <p:nvPr>
            <p:ph type="sldNum" sz="quarter" idx="12"/>
          </p:nvPr>
        </p:nvSpPr>
        <p:spPr>
          <a:xfrm>
            <a:off x="8610600" y="6356352"/>
            <a:ext cx="2743200" cy="215444"/>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3628329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Título 6">
            <a:extLst>
              <a:ext uri="{FF2B5EF4-FFF2-40B4-BE49-F238E27FC236}">
                <a16:creationId xmlns:a16="http://schemas.microsoft.com/office/drawing/2014/main" id="{5E202074-8CD2-4ED2-9D67-3D30C82FB2C2}"/>
              </a:ext>
            </a:extLst>
          </p:cNvPr>
          <p:cNvSpPr>
            <a:spLocks noGrp="1"/>
          </p:cNvSpPr>
          <p:nvPr>
            <p:ph type="title"/>
          </p:nvPr>
        </p:nvSpPr>
        <p:spPr/>
        <p:txBody>
          <a:bodyPr/>
          <a:lstStyle/>
          <a:p>
            <a:r>
              <a:rPr lang="es-ES"/>
              <a:t>Haga clic para modificar el estilo de título del patrón</a:t>
            </a:r>
            <a:endParaRPr lang="es-CO"/>
          </a:p>
        </p:txBody>
      </p:sp>
      <p:sp>
        <p:nvSpPr>
          <p:cNvPr id="8" name="Marcador de fecha 7">
            <a:extLst>
              <a:ext uri="{FF2B5EF4-FFF2-40B4-BE49-F238E27FC236}">
                <a16:creationId xmlns:a16="http://schemas.microsoft.com/office/drawing/2014/main" id="{234FCA34-E342-4258-A83C-940FF3E31951}"/>
              </a:ext>
            </a:extLst>
          </p:cNvPr>
          <p:cNvSpPr>
            <a:spLocks noGrp="1"/>
          </p:cNvSpPr>
          <p:nvPr>
            <p:ph type="dt" sz="half" idx="10"/>
          </p:nvPr>
        </p:nvSpPr>
        <p:spPr/>
        <p:txBody>
          <a:bodyPr/>
          <a:lstStyle/>
          <a:p>
            <a:pPr defTabSz="914400">
              <a:defRPr/>
            </a:pPr>
            <a:fld id="{58D9C5F1-1E16-4570-BCD1-F9A9730ACCB0}" type="datetimeFigureOut">
              <a:rPr lang="es-CO" smtClean="0"/>
              <a:pPr defTabSz="914400">
                <a:defRPr/>
              </a:pPr>
              <a:t>7/05/2021</a:t>
            </a:fld>
            <a:endParaRPr lang="es-CO"/>
          </a:p>
        </p:txBody>
      </p:sp>
      <p:sp>
        <p:nvSpPr>
          <p:cNvPr id="9" name="Marcador de pie de página 8">
            <a:extLst>
              <a:ext uri="{FF2B5EF4-FFF2-40B4-BE49-F238E27FC236}">
                <a16:creationId xmlns:a16="http://schemas.microsoft.com/office/drawing/2014/main" id="{427578E8-B7C9-4F54-8BFB-2E8FD793F0EB}"/>
              </a:ext>
            </a:extLst>
          </p:cNvPr>
          <p:cNvSpPr>
            <a:spLocks noGrp="1"/>
          </p:cNvSpPr>
          <p:nvPr>
            <p:ph type="ftr" sz="quarter" idx="11"/>
          </p:nvPr>
        </p:nvSpPr>
        <p:spPr/>
        <p:txBody>
          <a:bodyPr/>
          <a:lstStyle/>
          <a:p>
            <a:pPr defTabSz="914400">
              <a:defRPr/>
            </a:pPr>
            <a:endParaRPr lang="es-CO">
              <a:solidFill>
                <a:prstClr val="black">
                  <a:tint val="75000"/>
                </a:prstClr>
              </a:solidFill>
            </a:endParaRPr>
          </a:p>
        </p:txBody>
      </p:sp>
      <p:sp>
        <p:nvSpPr>
          <p:cNvPr id="10" name="Marcador de número de diapositiva 9">
            <a:extLst>
              <a:ext uri="{FF2B5EF4-FFF2-40B4-BE49-F238E27FC236}">
                <a16:creationId xmlns:a16="http://schemas.microsoft.com/office/drawing/2014/main" id="{A4E0D493-A77D-4948-919D-018AEDC4EC3A}"/>
              </a:ext>
            </a:extLst>
          </p:cNvPr>
          <p:cNvSpPr>
            <a:spLocks noGrp="1"/>
          </p:cNvSpPr>
          <p:nvPr>
            <p:ph type="sldNum" sz="quarter" idx="12"/>
          </p:nvPr>
        </p:nvSpPr>
        <p:spPr/>
        <p:txBody>
          <a:bodyPr/>
          <a:lstStyle/>
          <a:p>
            <a:pPr defTabSz="914400">
              <a:defRPr/>
            </a:pPr>
            <a:fld id="{AF560B2B-EEB3-445D-828A-ABC622EB2353}" type="slidenum">
              <a:rPr lang="es-CO" altLang="es-CO" smtClean="0"/>
              <a:pPr defTabSz="914400">
                <a:defRPr/>
              </a:pPr>
              <a:t>‹Nº›</a:t>
            </a:fld>
            <a:endParaRPr lang="es-CO" altLang="es-CO"/>
          </a:p>
        </p:txBody>
      </p:sp>
    </p:spTree>
    <p:extLst>
      <p:ext uri="{BB962C8B-B14F-4D97-AF65-F5344CB8AC3E}">
        <p14:creationId xmlns:p14="http://schemas.microsoft.com/office/powerpoint/2010/main" val="11945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07/05/2021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76321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453961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AA434B6-4602-48AA-965B-EC437011FB98}" type="datetimeFigureOut">
              <a:rPr lang="es-ES" smtClean="0"/>
              <a:t>07/05/2021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33969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AA434B6-4602-48AA-965B-EC437011FB98}" type="datetimeFigureOut">
              <a:rPr lang="es-ES" smtClean="0"/>
              <a:t>07/05/2021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062658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AA434B6-4602-48AA-965B-EC437011FB98}" type="datetimeFigureOut">
              <a:rPr lang="es-ES" smtClean="0"/>
              <a:t>07/05/2021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545412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AA434B6-4602-48AA-965B-EC437011FB98}" type="datetimeFigureOut">
              <a:rPr lang="es-ES" smtClean="0"/>
              <a:t>07/05/2021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47914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A434B6-4602-48AA-965B-EC437011FB98}" type="datetimeFigureOut">
              <a:rPr lang="es-ES" smtClean="0"/>
              <a:t>07/05/2021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74976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07/05/2021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7509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838454" y="364997"/>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1676400"/>
            <a:ext cx="11433555" cy="3564127"/>
          </a:xfrm>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
        <p:nvSpPr>
          <p:cNvPr id="7" name="TextBox 6">
            <a:extLst>
              <a:ext uri="{FF2B5EF4-FFF2-40B4-BE49-F238E27FC236}">
                <a16:creationId xmlns:a16="http://schemas.microsoft.com/office/drawing/2014/main" id="{52459ABB-0CEC-489B-ACF8-CD8CEBCC2AA7}"/>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a:solidFill>
                  <a:schemeClr val="bg1"/>
                </a:solidFill>
              </a:rPr>
              <a:t>F</a:t>
            </a:r>
            <a:r>
              <a:rPr lang="es-MX" sz="1200" b="1" spc="-30">
                <a:solidFill>
                  <a:schemeClr val="bg1"/>
                </a:solidFill>
              </a:rPr>
              <a:t>ACULTAD </a:t>
            </a:r>
            <a:r>
              <a:rPr lang="es-MX" sz="1200" b="1" spc="10">
                <a:solidFill>
                  <a:schemeClr val="bg1"/>
                </a:solidFill>
              </a:rPr>
              <a:t>DE </a:t>
            </a:r>
            <a:r>
              <a:rPr lang="es-MX" sz="1600" b="1" spc="5">
                <a:solidFill>
                  <a:schemeClr val="bg1"/>
                </a:solidFill>
              </a:rPr>
              <a:t>M</a:t>
            </a:r>
            <a:r>
              <a:rPr lang="es-MX" sz="1200" b="1" spc="5">
                <a:solidFill>
                  <a:schemeClr val="bg1"/>
                </a:solidFill>
              </a:rPr>
              <a:t>INAS </a:t>
            </a:r>
            <a:r>
              <a:rPr lang="es-MX" sz="1600" b="1" spc="-85">
                <a:solidFill>
                  <a:schemeClr val="bg1"/>
                </a:solidFill>
                <a:latin typeface="Arial"/>
                <a:cs typeface="Arial"/>
              </a:rPr>
              <a:t>– </a:t>
            </a:r>
            <a:r>
              <a:rPr lang="es-MX" sz="1600" b="1" spc="5">
                <a:solidFill>
                  <a:schemeClr val="bg1"/>
                </a:solidFill>
              </a:rPr>
              <a:t>S</a:t>
            </a:r>
            <a:r>
              <a:rPr lang="es-MX" sz="1200" b="1" spc="5">
                <a:solidFill>
                  <a:schemeClr val="bg1"/>
                </a:solidFill>
              </a:rPr>
              <a:t>EDE</a:t>
            </a:r>
            <a:r>
              <a:rPr lang="es-MX" sz="1200" b="1" spc="229">
                <a:solidFill>
                  <a:schemeClr val="bg1"/>
                </a:solidFill>
              </a:rPr>
              <a:t> </a:t>
            </a:r>
            <a:r>
              <a:rPr lang="es-MX" sz="1600" b="1" spc="5">
                <a:solidFill>
                  <a:schemeClr val="bg1"/>
                </a:solidFill>
              </a:rPr>
              <a:t>M</a:t>
            </a:r>
            <a:r>
              <a:rPr lang="es-MX" sz="1200" b="1" spc="5">
                <a:solidFill>
                  <a:schemeClr val="bg1"/>
                </a:solidFill>
              </a:rPr>
              <a:t>EDELLÍN</a:t>
            </a:r>
            <a:endParaRPr lang="es-MX" sz="1600" b="1">
              <a:solidFill>
                <a:schemeClr val="bg1"/>
              </a:solidFill>
              <a:latin typeface="Arial"/>
              <a:cs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A434B6-4602-48AA-965B-EC437011FB98}" type="datetimeFigureOut">
              <a:rPr lang="es-ES" smtClean="0"/>
              <a:t>07/05/2021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517440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444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AA434B6-4602-48AA-965B-EC437011FB98}" type="datetimeFigureOut">
              <a:rPr lang="es-ES" smtClean="0"/>
              <a:t>07/05/2021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84612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54000"/>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
        <p:nvSpPr>
          <p:cNvPr id="8" name="TextBox 7">
            <a:extLst>
              <a:ext uri="{FF2B5EF4-FFF2-40B4-BE49-F238E27FC236}">
                <a16:creationId xmlns:a16="http://schemas.microsoft.com/office/drawing/2014/main" id="{EE99C593-A25A-4ABE-BB5A-EFA30CDF4523}"/>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a:solidFill>
                  <a:schemeClr val="bg1"/>
                </a:solidFill>
              </a:rPr>
              <a:t>F</a:t>
            </a:r>
            <a:r>
              <a:rPr lang="es-MX" sz="1200" b="1" spc="-30">
                <a:solidFill>
                  <a:schemeClr val="bg1"/>
                </a:solidFill>
              </a:rPr>
              <a:t>ACULTAD </a:t>
            </a:r>
            <a:r>
              <a:rPr lang="es-MX" sz="1200" b="1" spc="10">
                <a:solidFill>
                  <a:schemeClr val="bg1"/>
                </a:solidFill>
              </a:rPr>
              <a:t>DE </a:t>
            </a:r>
            <a:r>
              <a:rPr lang="es-MX" sz="1600" b="1" spc="5">
                <a:solidFill>
                  <a:schemeClr val="bg1"/>
                </a:solidFill>
              </a:rPr>
              <a:t>M</a:t>
            </a:r>
            <a:r>
              <a:rPr lang="es-MX" sz="1200" b="1" spc="5">
                <a:solidFill>
                  <a:schemeClr val="bg1"/>
                </a:solidFill>
              </a:rPr>
              <a:t>INAS </a:t>
            </a:r>
            <a:r>
              <a:rPr lang="es-MX" sz="1600" b="1" spc="-85">
                <a:solidFill>
                  <a:schemeClr val="bg1"/>
                </a:solidFill>
                <a:latin typeface="Arial"/>
                <a:cs typeface="Arial"/>
              </a:rPr>
              <a:t>– </a:t>
            </a:r>
            <a:r>
              <a:rPr lang="es-MX" sz="1600" b="1" spc="5">
                <a:solidFill>
                  <a:schemeClr val="bg1"/>
                </a:solidFill>
              </a:rPr>
              <a:t>S</a:t>
            </a:r>
            <a:r>
              <a:rPr lang="es-MX" sz="1200" b="1" spc="5">
                <a:solidFill>
                  <a:schemeClr val="bg1"/>
                </a:solidFill>
              </a:rPr>
              <a:t>EDE</a:t>
            </a:r>
            <a:r>
              <a:rPr lang="es-MX" sz="1200" b="1" spc="229">
                <a:solidFill>
                  <a:schemeClr val="bg1"/>
                </a:solidFill>
              </a:rPr>
              <a:t> </a:t>
            </a:r>
            <a:r>
              <a:rPr lang="es-MX" sz="1600" b="1" spc="5">
                <a:solidFill>
                  <a:schemeClr val="bg1"/>
                </a:solidFill>
              </a:rPr>
              <a:t>M</a:t>
            </a:r>
            <a:r>
              <a:rPr lang="es-MX" sz="1200" b="1" spc="5">
                <a:solidFill>
                  <a:schemeClr val="bg1"/>
                </a:solidFill>
              </a:rPr>
              <a:t>EDELLÍN</a:t>
            </a:r>
            <a:endParaRPr lang="es-MX" sz="1600" b="1">
              <a:solidFill>
                <a:schemeClr val="bg1"/>
              </a:solidFill>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Carlito"/>
                <a:cs typeface="Carlito"/>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9" name="TextBox 8">
            <a:extLst>
              <a:ext uri="{FF2B5EF4-FFF2-40B4-BE49-F238E27FC236}">
                <a16:creationId xmlns:a16="http://schemas.microsoft.com/office/drawing/2014/main" id="{F327CE1B-CF71-4CE5-8158-CA21D7AD1A70}"/>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a:solidFill>
                  <a:schemeClr val="bg1"/>
                </a:solidFill>
              </a:rPr>
              <a:t>F</a:t>
            </a:r>
            <a:r>
              <a:rPr lang="es-MX" sz="1200" b="1" spc="-30">
                <a:solidFill>
                  <a:schemeClr val="bg1"/>
                </a:solidFill>
              </a:rPr>
              <a:t>ACULTAD </a:t>
            </a:r>
            <a:r>
              <a:rPr lang="es-MX" sz="1200" b="1" spc="10">
                <a:solidFill>
                  <a:schemeClr val="bg1"/>
                </a:solidFill>
              </a:rPr>
              <a:t>DE </a:t>
            </a:r>
            <a:r>
              <a:rPr lang="es-MX" sz="1600" b="1" spc="5">
                <a:solidFill>
                  <a:schemeClr val="bg1"/>
                </a:solidFill>
              </a:rPr>
              <a:t>M</a:t>
            </a:r>
            <a:r>
              <a:rPr lang="es-MX" sz="1200" b="1" spc="5">
                <a:solidFill>
                  <a:schemeClr val="bg1"/>
                </a:solidFill>
              </a:rPr>
              <a:t>INAS </a:t>
            </a:r>
            <a:r>
              <a:rPr lang="es-MX" sz="1600" b="1" spc="-85">
                <a:solidFill>
                  <a:schemeClr val="bg1"/>
                </a:solidFill>
                <a:latin typeface="Arial"/>
                <a:cs typeface="Arial"/>
              </a:rPr>
              <a:t>– </a:t>
            </a:r>
            <a:r>
              <a:rPr lang="es-MX" sz="1600" b="1" spc="5">
                <a:solidFill>
                  <a:schemeClr val="bg1"/>
                </a:solidFill>
              </a:rPr>
              <a:t>S</a:t>
            </a:r>
            <a:r>
              <a:rPr lang="es-MX" sz="1200" b="1" spc="5">
                <a:solidFill>
                  <a:schemeClr val="bg1"/>
                </a:solidFill>
              </a:rPr>
              <a:t>EDE</a:t>
            </a:r>
            <a:r>
              <a:rPr lang="es-MX" sz="1200" b="1" spc="229">
                <a:solidFill>
                  <a:schemeClr val="bg1"/>
                </a:solidFill>
              </a:rPr>
              <a:t> </a:t>
            </a:r>
            <a:r>
              <a:rPr lang="es-MX" sz="1600" b="1" spc="5">
                <a:solidFill>
                  <a:schemeClr val="bg1"/>
                </a:solidFill>
              </a:rPr>
              <a:t>M</a:t>
            </a:r>
            <a:r>
              <a:rPr lang="es-MX" sz="1200" b="1" spc="5">
                <a:solidFill>
                  <a:schemeClr val="bg1"/>
                </a:solidFill>
              </a:rPr>
              <a:t>EDELLÍN</a:t>
            </a:r>
            <a:endParaRPr lang="es-MX" sz="1600" b="1">
              <a:solidFill>
                <a:schemeClr val="bg1"/>
              </a:solidFill>
              <a:latin typeface="Arial"/>
              <a:cs typeface="Arial"/>
            </a:endParaRPr>
          </a:p>
        </p:txBody>
      </p:sp>
      <p:sp>
        <p:nvSpPr>
          <p:cNvPr id="4" name="Holder 4"/>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9241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828800" y="3886200"/>
            <a:ext cx="8534400" cy="27699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6" name="Rectangle 6"/>
          <p:cNvSpPr>
            <a:spLocks noGrp="1" noChangeArrowheads="1"/>
          </p:cNvSpPr>
          <p:nvPr>
            <p:ph type="sldNum" sz="quarter" idx="12"/>
          </p:nvPr>
        </p:nvSpPr>
        <p:spPr>
          <a:xfrm>
            <a:off x="6428740" y="6600380"/>
            <a:ext cx="256540" cy="430887"/>
          </a:xfrm>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19242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2715818"/>
            <a:ext cx="10515600" cy="1846659"/>
          </a:xfrm>
          <a:prstGeom prst="rect">
            <a:avLst/>
          </a:prstGeo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4589465"/>
            <a:ext cx="10515600" cy="369332"/>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F987B0F0-221C-4018-A30C-D5C9CB9EA657}" type="datetimeFigureOut">
              <a:rPr lang="es-ES" smtClean="0"/>
              <a:t>07/05/2021</a:t>
            </a:fld>
            <a:endParaRPr lang="es-E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8610600" y="6356352"/>
            <a:ext cx="2743200" cy="215444"/>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4265956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F987B0F0-221C-4018-A30C-D5C9CB9EA657}" type="datetimeFigureOut">
              <a:rPr lang="es-ES" smtClean="0"/>
              <a:t>07/05/2021</a:t>
            </a:fld>
            <a:endParaRPr lang="es-ES"/>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endParaRPr lang="es-ES"/>
          </a:p>
        </p:txBody>
      </p:sp>
      <p:sp>
        <p:nvSpPr>
          <p:cNvPr id="4" name="Slide Number Placeholder 3"/>
          <p:cNvSpPr>
            <a:spLocks noGrp="1"/>
          </p:cNvSpPr>
          <p:nvPr>
            <p:ph type="sldNum" sz="quarter" idx="12"/>
          </p:nvPr>
        </p:nvSpPr>
        <p:spPr>
          <a:xfrm>
            <a:off x="8610600" y="6356352"/>
            <a:ext cx="2743200" cy="215444"/>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254609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392415"/>
          </a:xfrm>
          <a:prstGeom prst="rect">
            <a:avLst/>
          </a:prstGeom>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F987B0F0-221C-4018-A30C-D5C9CB9EA657}" type="datetimeFigureOut">
              <a:rPr lang="es-ES" smtClean="0"/>
              <a:t>07/05/2021</a:t>
            </a:fld>
            <a:endParaRPr lang="es-E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s-ES"/>
          </a:p>
        </p:txBody>
      </p:sp>
      <p:sp>
        <p:nvSpPr>
          <p:cNvPr id="5" name="Slide Number Placeholder 4"/>
          <p:cNvSpPr>
            <a:spLocks noGrp="1"/>
          </p:cNvSpPr>
          <p:nvPr>
            <p:ph type="sldNum" sz="quarter" idx="12"/>
          </p:nvPr>
        </p:nvSpPr>
        <p:spPr>
          <a:xfrm>
            <a:off x="8610600" y="6356352"/>
            <a:ext cx="2743200" cy="215444"/>
          </a:xfrm>
          <a:prstGeom prst="rect">
            <a:avLst/>
          </a:prstGeom>
        </p:spPr>
        <p:txBody>
          <a:bodyPr/>
          <a:lstStyle/>
          <a:p>
            <a:fld id="{EBF82D2F-B254-444B-AB4D-B74E21055EB1}" type="slidenum">
              <a:rPr lang="es-ES" smtClean="0"/>
              <a:t>‹Nº›</a:t>
            </a:fld>
            <a:endParaRPr lang="es-ES"/>
          </a:p>
        </p:txBody>
      </p:sp>
    </p:spTree>
    <p:extLst>
      <p:ext uri="{BB962C8B-B14F-4D97-AF65-F5344CB8AC3E}">
        <p14:creationId xmlns:p14="http://schemas.microsoft.com/office/powerpoint/2010/main" val="146826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13"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2447544" y="2968751"/>
            <a:ext cx="7296911" cy="1000760"/>
          </a:xfrm>
          <a:prstGeom prst="rect">
            <a:avLst/>
          </a:prstGeom>
        </p:spPr>
        <p:txBody>
          <a:bodyPr wrap="square" lIns="0" tIns="0" rIns="0" bIns="0">
            <a:spAutoFit/>
          </a:bodyPr>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3357117"/>
            <a:ext cx="11433555" cy="1883410"/>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6428740" y="6600380"/>
            <a:ext cx="256540" cy="203200"/>
          </a:xfrm>
          <a:prstGeom prst="rect">
            <a:avLst/>
          </a:prstGeom>
        </p:spPr>
        <p:txBody>
          <a:bodyPr wrap="square" lIns="0" tIns="0" rIns="0" bIns="0">
            <a:spAutoFit/>
          </a:bodyPr>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a:p>
        </p:txBody>
      </p:sp>
      <p:sp>
        <p:nvSpPr>
          <p:cNvPr id="10" name="TextBox 9">
            <a:extLst>
              <a:ext uri="{FF2B5EF4-FFF2-40B4-BE49-F238E27FC236}">
                <a16:creationId xmlns:a16="http://schemas.microsoft.com/office/drawing/2014/main" id="{36C5A17B-512D-4A0B-B183-5277FCA4CCBE}"/>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a:solidFill>
                  <a:schemeClr val="bg1"/>
                </a:solidFill>
              </a:rPr>
              <a:t>F</a:t>
            </a:r>
            <a:r>
              <a:rPr lang="es-MX" sz="1200" b="1" spc="-30">
                <a:solidFill>
                  <a:schemeClr val="bg1"/>
                </a:solidFill>
              </a:rPr>
              <a:t>ACULTAD </a:t>
            </a:r>
            <a:r>
              <a:rPr lang="es-MX" sz="1200" b="1" spc="10">
                <a:solidFill>
                  <a:schemeClr val="bg1"/>
                </a:solidFill>
              </a:rPr>
              <a:t>DE </a:t>
            </a:r>
            <a:r>
              <a:rPr lang="es-MX" sz="1600" b="1" spc="5">
                <a:solidFill>
                  <a:schemeClr val="bg1"/>
                </a:solidFill>
              </a:rPr>
              <a:t>M</a:t>
            </a:r>
            <a:r>
              <a:rPr lang="es-MX" sz="1200" b="1" spc="5">
                <a:solidFill>
                  <a:schemeClr val="bg1"/>
                </a:solidFill>
              </a:rPr>
              <a:t>INAS </a:t>
            </a:r>
            <a:r>
              <a:rPr lang="es-MX" sz="1600" b="1" spc="-85">
                <a:solidFill>
                  <a:schemeClr val="bg1"/>
                </a:solidFill>
                <a:latin typeface="Arial"/>
                <a:cs typeface="Arial"/>
              </a:rPr>
              <a:t>– </a:t>
            </a:r>
            <a:r>
              <a:rPr lang="es-MX" sz="1600" b="1" spc="5">
                <a:solidFill>
                  <a:schemeClr val="bg1"/>
                </a:solidFill>
              </a:rPr>
              <a:t>S</a:t>
            </a:r>
            <a:r>
              <a:rPr lang="es-MX" sz="1200" b="1" spc="5">
                <a:solidFill>
                  <a:schemeClr val="bg1"/>
                </a:solidFill>
              </a:rPr>
              <a:t>EDE</a:t>
            </a:r>
            <a:r>
              <a:rPr lang="es-MX" sz="1200" b="1" spc="229">
                <a:solidFill>
                  <a:schemeClr val="bg1"/>
                </a:solidFill>
              </a:rPr>
              <a:t> </a:t>
            </a:r>
            <a:r>
              <a:rPr lang="es-MX" sz="1600" b="1" spc="5">
                <a:solidFill>
                  <a:schemeClr val="bg1"/>
                </a:solidFill>
              </a:rPr>
              <a:t>M</a:t>
            </a:r>
            <a:r>
              <a:rPr lang="es-MX" sz="1200" b="1" spc="5">
                <a:solidFill>
                  <a:schemeClr val="bg1"/>
                </a:solidFill>
              </a:rPr>
              <a:t>EDELLÍN</a:t>
            </a:r>
            <a:endParaRPr lang="es-MX" sz="1600" b="1">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0" r:id="rId7"/>
    <p:sldLayoutId id="2147483681" r:id="rId8"/>
    <p:sldLayoutId id="2147483682" r:id="rId9"/>
    <p:sldLayoutId id="2147483683" r:id="rId10"/>
    <p:sldLayoutId id="2147483684" r:id="rId11"/>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434B6-4602-48AA-965B-EC437011FB98}" type="datetimeFigureOut">
              <a:rPr lang="es-ES" smtClean="0"/>
              <a:t>07/05/2021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BBBB-2687-4511-8DDE-91500DE34C44}" type="slidenum">
              <a:rPr lang="es-ES" smtClean="0"/>
              <a:t>‹Nº›</a:t>
            </a:fld>
            <a:endParaRPr lang="es-ES"/>
          </a:p>
        </p:txBody>
      </p:sp>
    </p:spTree>
    <p:extLst>
      <p:ext uri="{BB962C8B-B14F-4D97-AF65-F5344CB8AC3E}">
        <p14:creationId xmlns:p14="http://schemas.microsoft.com/office/powerpoint/2010/main" val="7488105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hyperlink" Target="https://youtu.be/ad79nYk2ke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wbranch/SistemasInteligente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hyperlink" Target="https://www.bbc.co.uk/teach/ai-15-key-moments-in-the-story-of-artificial-intelligence/zh77cqt" TargetMode="External"/><Relationship Id="rId4" Type="http://schemas.openxmlformats.org/officeDocument/2006/relationships/image" Target="../media/image53.png"/><Relationship Id="rId9" Type="http://schemas.openxmlformats.org/officeDocument/2006/relationships/image" Target="../media/image58.jpeg"/></Relationships>
</file>

<file path=ppt/slides/_rels/slide25.xml.rels><?xml version="1.0" encoding="UTF-8" standalone="yes"?>
<Relationships xmlns="http://schemas.openxmlformats.org/package/2006/relationships"><Relationship Id="rId8" Type="http://schemas.openxmlformats.org/officeDocument/2006/relationships/hyperlink" Target="https://itcl.es/blog/presente-y-futuro-de-la-inteligencia-artificia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oi.org/10.5460/jbhsi.v3.1.27672" TargetMode="Externa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ibm.com/cloud/learn/neural-networ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2.xml"/><Relationship Id="rId1" Type="http://schemas.openxmlformats.org/officeDocument/2006/relationships/video" Target="https://www.youtube.com/embed/CMrHM8a3hqw?feature=oembed" TargetMode="External"/><Relationship Id="rId6" Type="http://schemas.openxmlformats.org/officeDocument/2006/relationships/image" Target="../media/image71.png"/><Relationship Id="rId5" Type="http://schemas.openxmlformats.org/officeDocument/2006/relationships/hyperlink" Target="https://monkeylearn.com/sentiment-analysis/" TargetMode="Externa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hyperlink" Target="https://colab.research.google.com/github/tensorflow/models/blob/master/research/nst_blogpost/4_Neural_Style_Transfer_with_Eager_Execution.ipynb" TargetMode="Externa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ideo" Target="https://www.youtube.com/embed/bVXPnP8k6yo?feature=oembed"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rxiv.org/abs/1806.04558" TargetMode="External"/><Relationship Id="rId2" Type="http://schemas.openxmlformats.org/officeDocument/2006/relationships/hyperlink" Target="http://kaldir.vc.in.tum.de:9000/"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s://google.github.io/tacotron/publications/speaker_adaptation/" TargetMode="Externa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jfif"/><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jpg"/><Relationship Id="rId2" Type="http://schemas.openxmlformats.org/officeDocument/2006/relationships/notesSlide" Target="../notesSlides/notesSlide2.xml"/><Relationship Id="rId16" Type="http://schemas.openxmlformats.org/officeDocument/2006/relationships/image" Target="../media/image20.jpg"/><Relationship Id="rId20" Type="http://schemas.openxmlformats.org/officeDocument/2006/relationships/image" Target="../media/image24.jpe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g"/><Relationship Id="rId19" Type="http://schemas.openxmlformats.org/officeDocument/2006/relationships/image" Target="../media/image23.png"/><Relationship Id="rId4" Type="http://schemas.openxmlformats.org/officeDocument/2006/relationships/image" Target="../media/image8.jpeg"/><Relationship Id="rId9" Type="http://schemas.openxmlformats.org/officeDocument/2006/relationships/image" Target="../media/image13.jpg"/><Relationship Id="rId14" Type="http://schemas.openxmlformats.org/officeDocument/2006/relationships/image" Target="../media/image18.jpg"/><Relationship Id="rId2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wbranch/SistemasInteligente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endParaRPr/>
          </a:p>
        </p:txBody>
      </p:sp>
      <p:sp>
        <p:nvSpPr>
          <p:cNvPr id="7" name="object 7"/>
          <p:cNvSpPr/>
          <p:nvPr/>
        </p:nvSpPr>
        <p:spPr>
          <a:xfrm>
            <a:off x="3774630" y="2564953"/>
            <a:ext cx="1473571" cy="1727199"/>
          </a:xfrm>
          <a:prstGeom prst="rect">
            <a:avLst/>
          </a:prstGeom>
          <a:blipFill>
            <a:blip r:embed="rId2" cstate="print"/>
            <a:stretch>
              <a:fillRect/>
            </a:stretch>
          </a:blipFill>
        </p:spPr>
        <p:txBody>
          <a:bodyPr wrap="square" lIns="0" tIns="0" rIns="0" bIns="0" rtlCol="0"/>
          <a:lstStyle/>
          <a:p>
            <a:endParaRPr/>
          </a:p>
        </p:txBody>
      </p:sp>
      <p:sp>
        <p:nvSpPr>
          <p:cNvPr id="8" name="Slide Number Placeholder 7">
            <a:extLst>
              <a:ext uri="{FF2B5EF4-FFF2-40B4-BE49-F238E27FC236}">
                <a16:creationId xmlns:a16="http://schemas.microsoft.com/office/drawing/2014/main" id="{847B94F2-E4EE-4B59-9AE4-C8A89EE4B242}"/>
              </a:ext>
            </a:extLst>
          </p:cNvPr>
          <p:cNvSpPr>
            <a:spLocks noGrp="1"/>
          </p:cNvSpPr>
          <p:nvPr>
            <p:ph type="sldNum" sz="quarter" idx="7"/>
          </p:nvPr>
        </p:nvSpPr>
        <p:spPr/>
        <p:txBody>
          <a:bodyPr/>
          <a:lstStyle/>
          <a:p>
            <a:pPr marL="38100">
              <a:lnSpc>
                <a:spcPts val="1430"/>
              </a:lnSpc>
            </a:pPr>
            <a:fld id="{81D60167-4931-47E6-BA6A-407CBD079E47}" type="slidenum">
              <a:rPr lang="es-MX" spc="-5" smtClean="0"/>
              <a:t>1</a:t>
            </a:fld>
            <a:endParaRPr lang="es-MX" spc="-5"/>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215153"/>
            <a:ext cx="8207375" cy="615553"/>
          </a:xfrm>
        </p:spPr>
        <p:txBody>
          <a:bodyPr wrap="square" lIns="0" tIns="0" rIns="0" bIns="0" anchor="t">
            <a:spAutoFit/>
          </a:bodyPr>
          <a:lstStyle/>
          <a:p>
            <a:r>
              <a:rPr lang="es-MX" sz="4000" b="1" spc="-15">
                <a:latin typeface="Ancizar Sans"/>
              </a:rPr>
              <a:t>Desmitificando la Inteligencia Artificial</a:t>
            </a:r>
            <a:endParaRPr lang="es-PE" altLang="es-CO" sz="4000" b="1">
              <a:latin typeface="Ancizar Sans"/>
            </a:endParaRPr>
          </a:p>
        </p:txBody>
      </p:sp>
      <p:pic>
        <p:nvPicPr>
          <p:cNvPr id="2" name="Picture 1">
            <a:extLst>
              <a:ext uri="{FF2B5EF4-FFF2-40B4-BE49-F238E27FC236}">
                <a16:creationId xmlns:a16="http://schemas.microsoft.com/office/drawing/2014/main" id="{DABF9242-EFFB-4202-92A9-6DDD699ED0A3}"/>
              </a:ext>
            </a:extLst>
          </p:cNvPr>
          <p:cNvPicPr>
            <a:picLocks noChangeAspect="1"/>
          </p:cNvPicPr>
          <p:nvPr/>
        </p:nvPicPr>
        <p:blipFill>
          <a:blip r:embed="rId2"/>
          <a:stretch>
            <a:fillRect/>
          </a:stretch>
        </p:blipFill>
        <p:spPr>
          <a:xfrm>
            <a:off x="3905250" y="2143125"/>
            <a:ext cx="4381500" cy="2571750"/>
          </a:xfrm>
          <a:prstGeom prst="rect">
            <a:avLst/>
          </a:prstGeom>
        </p:spPr>
      </p:pic>
    </p:spTree>
    <p:extLst>
      <p:ext uri="{BB962C8B-B14F-4D97-AF65-F5344CB8AC3E}">
        <p14:creationId xmlns:p14="http://schemas.microsoft.com/office/powerpoint/2010/main" val="374850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13EB3-CFF7-45E8-BF78-CD486E12F166}"/>
              </a:ext>
            </a:extLst>
          </p:cNvPr>
          <p:cNvPicPr>
            <a:picLocks noChangeAspect="1"/>
          </p:cNvPicPr>
          <p:nvPr/>
        </p:nvPicPr>
        <p:blipFill>
          <a:blip r:embed="rId2"/>
          <a:stretch>
            <a:fillRect/>
          </a:stretch>
        </p:blipFill>
        <p:spPr>
          <a:xfrm>
            <a:off x="4938712" y="1247775"/>
            <a:ext cx="2314575" cy="4362450"/>
          </a:xfrm>
          <a:prstGeom prst="rect">
            <a:avLst/>
          </a:prstGeom>
        </p:spPr>
      </p:pic>
      <p:sp>
        <p:nvSpPr>
          <p:cNvPr id="6" name="Rectangle 2">
            <a:extLst>
              <a:ext uri="{FF2B5EF4-FFF2-40B4-BE49-F238E27FC236}">
                <a16:creationId xmlns:a16="http://schemas.microsoft.com/office/drawing/2014/main" id="{77940078-A1A7-40E9-B38E-59AA94B6CCE1}"/>
              </a:ext>
            </a:extLst>
          </p:cNvPr>
          <p:cNvSpPr>
            <a:spLocks noGrp="1" noChangeArrowheads="1"/>
          </p:cNvSpPr>
          <p:nvPr>
            <p:ph type="title"/>
          </p:nvPr>
        </p:nvSpPr>
        <p:spPr>
          <a:xfrm>
            <a:off x="914400" y="215153"/>
            <a:ext cx="8207375" cy="615553"/>
          </a:xfrm>
        </p:spPr>
        <p:txBody>
          <a:bodyPr wrap="square" lIns="0" tIns="0" rIns="0" bIns="0" anchor="t">
            <a:spAutoFit/>
          </a:bodyPr>
          <a:lstStyle/>
          <a:p>
            <a:r>
              <a:rPr lang="es-MX" sz="4000" b="1" spc="-15">
                <a:latin typeface="Ancizar Sans"/>
              </a:rPr>
              <a:t>Desmitificando la Inteligencia Artificial</a:t>
            </a:r>
            <a:endParaRPr lang="es-PE" altLang="es-CO" sz="4000" b="1">
              <a:latin typeface="Ancizar Sans"/>
            </a:endParaRPr>
          </a:p>
        </p:txBody>
      </p:sp>
    </p:spTree>
    <p:extLst>
      <p:ext uri="{BB962C8B-B14F-4D97-AF65-F5344CB8AC3E}">
        <p14:creationId xmlns:p14="http://schemas.microsoft.com/office/powerpoint/2010/main" val="356841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92C45-B70C-436C-8B73-79788FAE99F3}"/>
              </a:ext>
            </a:extLst>
          </p:cNvPr>
          <p:cNvPicPr>
            <a:picLocks noChangeAspect="1"/>
          </p:cNvPicPr>
          <p:nvPr/>
        </p:nvPicPr>
        <p:blipFill>
          <a:blip r:embed="rId2"/>
          <a:stretch>
            <a:fillRect/>
          </a:stretch>
        </p:blipFill>
        <p:spPr>
          <a:xfrm>
            <a:off x="3238500" y="1009650"/>
            <a:ext cx="5715000" cy="4838700"/>
          </a:xfrm>
          <a:prstGeom prst="rect">
            <a:avLst/>
          </a:prstGeom>
        </p:spPr>
      </p:pic>
      <p:sp>
        <p:nvSpPr>
          <p:cNvPr id="5" name="Rectangle 2">
            <a:extLst>
              <a:ext uri="{FF2B5EF4-FFF2-40B4-BE49-F238E27FC236}">
                <a16:creationId xmlns:a16="http://schemas.microsoft.com/office/drawing/2014/main" id="{D2A19B58-A991-4358-BDCC-C3067EBF7955}"/>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126574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EB7B3-1ECF-40E3-B5FE-829E7C451484}"/>
              </a:ext>
            </a:extLst>
          </p:cNvPr>
          <p:cNvPicPr>
            <a:picLocks noChangeAspect="1"/>
          </p:cNvPicPr>
          <p:nvPr/>
        </p:nvPicPr>
        <p:blipFill>
          <a:blip r:embed="rId2"/>
          <a:stretch>
            <a:fillRect/>
          </a:stretch>
        </p:blipFill>
        <p:spPr>
          <a:xfrm>
            <a:off x="1333500" y="1047750"/>
            <a:ext cx="9525000" cy="4762500"/>
          </a:xfrm>
          <a:prstGeom prst="rect">
            <a:avLst/>
          </a:prstGeom>
        </p:spPr>
      </p:pic>
      <p:sp>
        <p:nvSpPr>
          <p:cNvPr id="7" name="Rectangle 2">
            <a:extLst>
              <a:ext uri="{FF2B5EF4-FFF2-40B4-BE49-F238E27FC236}">
                <a16:creationId xmlns:a16="http://schemas.microsoft.com/office/drawing/2014/main" id="{3AF1EF45-90BD-44F4-B15B-B75CE6A12A3A}"/>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403857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4395E1-AB2A-465A-8F61-8932760E5C47}"/>
              </a:ext>
            </a:extLst>
          </p:cNvPr>
          <p:cNvPicPr>
            <a:picLocks noChangeAspect="1"/>
          </p:cNvPicPr>
          <p:nvPr/>
        </p:nvPicPr>
        <p:blipFill>
          <a:blip r:embed="rId2"/>
          <a:stretch>
            <a:fillRect/>
          </a:stretch>
        </p:blipFill>
        <p:spPr>
          <a:xfrm>
            <a:off x="1676400" y="932985"/>
            <a:ext cx="7978775" cy="4992030"/>
          </a:xfrm>
          <a:prstGeom prst="rect">
            <a:avLst/>
          </a:prstGeom>
        </p:spPr>
      </p:pic>
      <p:sp>
        <p:nvSpPr>
          <p:cNvPr id="5" name="Rectangle 2">
            <a:extLst>
              <a:ext uri="{FF2B5EF4-FFF2-40B4-BE49-F238E27FC236}">
                <a16:creationId xmlns:a16="http://schemas.microsoft.com/office/drawing/2014/main" id="{A018A950-5360-49B4-B100-44A0F3B7D561}"/>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110954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AE571-2FD9-4FBA-97F1-52968CEEA11D}"/>
              </a:ext>
            </a:extLst>
          </p:cNvPr>
          <p:cNvPicPr>
            <a:picLocks noChangeAspect="1"/>
          </p:cNvPicPr>
          <p:nvPr/>
        </p:nvPicPr>
        <p:blipFill>
          <a:blip r:embed="rId2"/>
          <a:stretch>
            <a:fillRect/>
          </a:stretch>
        </p:blipFill>
        <p:spPr>
          <a:xfrm>
            <a:off x="2376487" y="1143000"/>
            <a:ext cx="6715093" cy="5124450"/>
          </a:xfrm>
          <a:prstGeom prst="rect">
            <a:avLst/>
          </a:prstGeom>
        </p:spPr>
      </p:pic>
      <p:sp>
        <p:nvSpPr>
          <p:cNvPr id="5" name="Rectangle 2">
            <a:extLst>
              <a:ext uri="{FF2B5EF4-FFF2-40B4-BE49-F238E27FC236}">
                <a16:creationId xmlns:a16="http://schemas.microsoft.com/office/drawing/2014/main" id="{68E3496D-5CA9-4BCB-89C8-D1E1CEEBF8D0}"/>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3100848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C743AC-DDD1-4090-A13B-EA92DBC8FB84}"/>
              </a:ext>
            </a:extLst>
          </p:cNvPr>
          <p:cNvPicPr>
            <a:picLocks noChangeAspect="1"/>
          </p:cNvPicPr>
          <p:nvPr/>
        </p:nvPicPr>
        <p:blipFill>
          <a:blip r:embed="rId2"/>
          <a:stretch>
            <a:fillRect/>
          </a:stretch>
        </p:blipFill>
        <p:spPr>
          <a:xfrm>
            <a:off x="4071937" y="1462087"/>
            <a:ext cx="4048125" cy="3933825"/>
          </a:xfrm>
          <a:prstGeom prst="rect">
            <a:avLst/>
          </a:prstGeom>
        </p:spPr>
      </p:pic>
      <p:sp>
        <p:nvSpPr>
          <p:cNvPr id="5" name="Rectangle 2">
            <a:extLst>
              <a:ext uri="{FF2B5EF4-FFF2-40B4-BE49-F238E27FC236}">
                <a16:creationId xmlns:a16="http://schemas.microsoft.com/office/drawing/2014/main" id="{39FCC504-E8E8-463F-B703-80194413C190}"/>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21860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1736-BAB1-4A2F-AF12-635A012879ED}"/>
              </a:ext>
            </a:extLst>
          </p:cNvPr>
          <p:cNvPicPr>
            <a:picLocks noChangeAspect="1"/>
          </p:cNvPicPr>
          <p:nvPr/>
        </p:nvPicPr>
        <p:blipFill>
          <a:blip r:embed="rId2"/>
          <a:stretch>
            <a:fillRect/>
          </a:stretch>
        </p:blipFill>
        <p:spPr>
          <a:xfrm>
            <a:off x="4667250" y="1066800"/>
            <a:ext cx="2609850" cy="5219700"/>
          </a:xfrm>
          <a:prstGeom prst="rect">
            <a:avLst/>
          </a:prstGeom>
        </p:spPr>
      </p:pic>
      <p:sp>
        <p:nvSpPr>
          <p:cNvPr id="5" name="Rectangle 2">
            <a:extLst>
              <a:ext uri="{FF2B5EF4-FFF2-40B4-BE49-F238E27FC236}">
                <a16:creationId xmlns:a16="http://schemas.microsoft.com/office/drawing/2014/main" id="{C8CCF008-FFAC-4AD8-AE0E-9E3AA62AFFE0}"/>
              </a:ext>
            </a:extLst>
          </p:cNvPr>
          <p:cNvSpPr txBox="1">
            <a:spLocks noChangeArrowheads="1"/>
          </p:cNvSpPr>
          <p:nvPr/>
        </p:nvSpPr>
        <p:spPr>
          <a:xfrm>
            <a:off x="914400" y="215153"/>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Desmitificando la Inteligencia Artificial</a:t>
            </a:r>
            <a:endParaRPr lang="es-PE" altLang="es-CO" sz="4000" b="1" kern="0">
              <a:latin typeface="Ancizar Sans"/>
            </a:endParaRPr>
          </a:p>
        </p:txBody>
      </p:sp>
    </p:spTree>
    <p:extLst>
      <p:ext uri="{BB962C8B-B14F-4D97-AF65-F5344CB8AC3E}">
        <p14:creationId xmlns:p14="http://schemas.microsoft.com/office/powerpoint/2010/main" val="58040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816006" y="1019621"/>
            <a:ext cx="8153400" cy="2277547"/>
          </a:xfrm>
        </p:spPr>
        <p:txBody>
          <a:bodyPr/>
          <a:lstStyle/>
          <a:p>
            <a:endParaRPr lang="es-MX" altLang="es-CO" sz="2400"/>
          </a:p>
          <a:p>
            <a:endParaRPr lang="es-MX" altLang="es-CO" sz="2000"/>
          </a:p>
          <a:p>
            <a:endParaRPr lang="es-MX" altLang="es-CO" sz="2000"/>
          </a:p>
          <a:p>
            <a:endParaRPr lang="es-MX" altLang="es-CO" sz="2000"/>
          </a:p>
          <a:p>
            <a:endParaRPr lang="es-CO" altLang="es-CO" sz="2000"/>
          </a:p>
          <a:p>
            <a:endParaRPr lang="es-MX" altLang="es-CO" sz="2000"/>
          </a:p>
          <a:p>
            <a:pPr marL="342900" indent="-342900">
              <a:buFont typeface="Arial" panose="020B0604020202020204" pitchFamily="34" charset="0"/>
              <a:buChar char="•"/>
            </a:pPr>
            <a:endParaRPr lang="es-ES" altLang="es-CO" sz="240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a:solidFill>
                  <a:prstClr val="white"/>
                </a:solidFill>
                <a:latin typeface="Ancizar Sans" panose="020B0602040300000003" pitchFamily="34" charset="0"/>
              </a:rPr>
              <a:t>Área de</a:t>
            </a:r>
            <a:r>
              <a:rPr lang="es-CO" sz="4200" spc="100">
                <a:solidFill>
                  <a:prstClr val="white"/>
                </a:solidFill>
                <a:latin typeface="Ancizar Sans" panose="020B0602040300000003" pitchFamily="34" charset="0"/>
              </a:rPr>
              <a:t> </a:t>
            </a:r>
            <a:r>
              <a:rPr lang="es-CO" sz="2600">
                <a:solidFill>
                  <a:prstClr val="white"/>
                </a:solidFill>
                <a:latin typeface="Ancizar Sans" panose="020B0602040300000003" pitchFamily="34" charset="0"/>
              </a:rPr>
              <a:t>investigación </a:t>
            </a:r>
            <a:r>
              <a:rPr lang="es-CO" sz="2900">
                <a:solidFill>
                  <a:prstClr val="white"/>
                </a:solidFill>
                <a:latin typeface="Ancizar Sans" panose="020B0602040300000003" pitchFamily="34" charset="0"/>
              </a:rPr>
              <a:t>y aplicación</a:t>
            </a:r>
          </a:p>
        </p:txBody>
      </p:sp>
      <p:sp>
        <p:nvSpPr>
          <p:cNvPr id="2" name="Rectangle 1">
            <a:extLst>
              <a:ext uri="{FF2B5EF4-FFF2-40B4-BE49-F238E27FC236}">
                <a16:creationId xmlns:a16="http://schemas.microsoft.com/office/drawing/2014/main" id="{67D1036B-C2AD-4A4F-A5EB-4A47971A6269}"/>
              </a:ext>
            </a:extLst>
          </p:cNvPr>
          <p:cNvSpPr/>
          <p:nvPr/>
        </p:nvSpPr>
        <p:spPr>
          <a:xfrm>
            <a:off x="3895504" y="2036784"/>
            <a:ext cx="3648296" cy="2246769"/>
          </a:xfrm>
          <a:prstGeom prst="rect">
            <a:avLst/>
          </a:prstGeom>
        </p:spPr>
        <p:txBody>
          <a:bodyPr wrap="square">
            <a:spAutoFit/>
          </a:bodyPr>
          <a:lstStyle/>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Resolver problemas Complejos</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Hacer Generalizaciones</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Establecer Relaciones</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Análisis</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Percepción</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Comprensión y Aprendizaje</a:t>
            </a:r>
          </a:p>
          <a:p>
            <a:pPr>
              <a:buClr>
                <a:srgbClr val="FFCC99"/>
              </a:buClr>
              <a:buFont typeface="Wingdings" panose="05000000000000000000" pitchFamily="2" charset="2"/>
              <a:buChar char="ü"/>
            </a:pPr>
            <a:r>
              <a:rPr lang="es-ES_tradnl" altLang="es-CO" sz="2000">
                <a:effectLst>
                  <a:outerShdw blurRad="38100" dist="38100" dir="2700000" algn="tl">
                    <a:srgbClr val="000000">
                      <a:alpha val="43137"/>
                    </a:srgbClr>
                  </a:outerShdw>
                </a:effectLst>
                <a:latin typeface="Ancizar Sans" panose="020B0602040300000003"/>
              </a:rPr>
              <a:t>Creación</a:t>
            </a:r>
          </a:p>
        </p:txBody>
      </p:sp>
      <p:pic>
        <p:nvPicPr>
          <p:cNvPr id="9" name="Picture 7" descr="http://4.bp.blogspot.com/_qNsEArM_-Bc/Snjl17fu3oI/AAAAAAAAAAU/aeWOpxWK8hg/S700/multint2.gif">
            <a:extLst>
              <a:ext uri="{FF2B5EF4-FFF2-40B4-BE49-F238E27FC236}">
                <a16:creationId xmlns:a16="http://schemas.microsoft.com/office/drawing/2014/main" id="{723FE703-9BBC-4ECC-985D-CF2B492E8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99" y="914400"/>
            <a:ext cx="4685071" cy="449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http://1.bp.blogspot.com/__y5_1pz3ipE/TBGIht2XRMI/AAAAAAAAAAU/UxNiC21c-jY/s1600/20090608155954-foto-inteligencias%5B1%5D.jpg">
            <a:extLst>
              <a:ext uri="{FF2B5EF4-FFF2-40B4-BE49-F238E27FC236}">
                <a16:creationId xmlns:a16="http://schemas.microsoft.com/office/drawing/2014/main" id="{F4F69C5A-AC16-4992-A26A-5A054C868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7" y="1315967"/>
            <a:ext cx="387686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1D9BF642-FE3F-4ABA-A01E-29EF21465012}"/>
              </a:ext>
            </a:extLst>
          </p:cNvPr>
          <p:cNvSpPr>
            <a:spLocks noGrp="1"/>
          </p:cNvSpPr>
          <p:nvPr>
            <p:ph type="title"/>
          </p:nvPr>
        </p:nvSpPr>
        <p:spPr>
          <a:xfrm>
            <a:off x="939307" y="196909"/>
            <a:ext cx="7296911" cy="615553"/>
          </a:xfrm>
        </p:spPr>
        <p:txBody>
          <a:bodyPr wrap="square" lIns="0" tIns="0" rIns="0" bIns="0" anchor="t">
            <a:spAutoFit/>
          </a:bodyPr>
          <a:lstStyle/>
          <a:p>
            <a:r>
              <a:rPr lang="es-CO" sz="4000" b="1">
                <a:latin typeface="Ancizar Sans"/>
              </a:rPr>
              <a:t>¿</a:t>
            </a:r>
            <a:r>
              <a:rPr lang="es-MX" sz="4000" b="1">
                <a:latin typeface="Ancizar Sans"/>
              </a:rPr>
              <a:t>Qué es la inteligencia?</a:t>
            </a:r>
            <a:endParaRPr lang="en-US" sz="4000"/>
          </a:p>
        </p:txBody>
      </p:sp>
    </p:spTree>
    <p:extLst>
      <p:ext uri="{BB962C8B-B14F-4D97-AF65-F5344CB8AC3E}">
        <p14:creationId xmlns:p14="http://schemas.microsoft.com/office/powerpoint/2010/main" val="4052102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nodePh="1">
                                  <p:stCondLst>
                                    <p:cond delay="0"/>
                                  </p:stCondLst>
                                  <p:endCondLst>
                                    <p:cond evt="begin" delay="0">
                                      <p:tn val="5"/>
                                    </p:cond>
                                  </p:end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B11A772-3019-4D47-8788-E3F0A5974F8E}"/>
              </a:ext>
            </a:extLst>
          </p:cNvPr>
          <p:cNvSpPr>
            <a:spLocks noGrp="1"/>
          </p:cNvSpPr>
          <p:nvPr>
            <p:ph type="body" idx="1"/>
          </p:nvPr>
        </p:nvSpPr>
        <p:spPr>
          <a:xfrm>
            <a:off x="379222" y="1676400"/>
            <a:ext cx="11433555" cy="2585323"/>
          </a:xfrm>
        </p:spPr>
        <p:txBody>
          <a:bodyPr wrap="square" lIns="0" tIns="0" rIns="0" bIns="0" anchor="t">
            <a:spAutoFit/>
          </a:bodyPr>
          <a:lstStyle/>
          <a:p>
            <a:pPr algn="just"/>
            <a:r>
              <a:rPr lang="en-US" sz="2400" dirty="0">
                <a:solidFill>
                  <a:srgbClr val="030303"/>
                </a:solidFill>
                <a:latin typeface="Ancizar Sans" panose="020B0602040300000003"/>
              </a:rPr>
              <a:t>Este video </a:t>
            </a:r>
            <a:r>
              <a:rPr lang="en-US" sz="2400" dirty="0" err="1">
                <a:solidFill>
                  <a:srgbClr val="030303"/>
                </a:solidFill>
                <a:latin typeface="Ancizar Sans" panose="020B0602040300000003"/>
              </a:rPr>
              <a:t>sobre</a:t>
            </a:r>
            <a:r>
              <a:rPr lang="en-US" sz="2400" dirty="0">
                <a:solidFill>
                  <a:srgbClr val="030303"/>
                </a:solidFill>
                <a:latin typeface="Ancizar Sans" panose="020B0602040300000003"/>
              </a:rPr>
              <a:t> la </a:t>
            </a:r>
            <a:r>
              <a:rPr lang="en-US" sz="2400" dirty="0" err="1">
                <a:solidFill>
                  <a:srgbClr val="030303"/>
                </a:solidFill>
                <a:latin typeface="Ancizar Sans" panose="020B0602040300000003"/>
              </a:rPr>
              <a:t>inteligencia</a:t>
            </a:r>
            <a:r>
              <a:rPr lang="en-US" sz="2400" dirty="0">
                <a:solidFill>
                  <a:srgbClr val="030303"/>
                </a:solidFill>
                <a:latin typeface="Ancizar Sans" panose="020B0602040300000003"/>
              </a:rPr>
              <a:t> artificial </a:t>
            </a:r>
            <a:r>
              <a:rPr lang="en-US" sz="2400" dirty="0" err="1">
                <a:solidFill>
                  <a:srgbClr val="030303"/>
                </a:solidFill>
                <a:latin typeface="Ancizar Sans" panose="020B0602040300000003"/>
              </a:rPr>
              <a:t>te</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introducirá</a:t>
            </a:r>
            <a:r>
              <a:rPr lang="en-US" sz="2400" dirty="0">
                <a:solidFill>
                  <a:srgbClr val="030303"/>
                </a:solidFill>
                <a:latin typeface="Ancizar Sans" panose="020B0602040300000003"/>
              </a:rPr>
              <a:t> de </a:t>
            </a:r>
            <a:r>
              <a:rPr lang="en-US" sz="2400" dirty="0" err="1">
                <a:solidFill>
                  <a:srgbClr val="030303"/>
                </a:solidFill>
                <a:latin typeface="Ancizar Sans" panose="020B0602040300000003"/>
              </a:rPr>
              <a:t>manera</a:t>
            </a:r>
            <a:r>
              <a:rPr lang="en-US" sz="2400" dirty="0">
                <a:solidFill>
                  <a:srgbClr val="030303"/>
                </a:solidFill>
                <a:latin typeface="Ancizar Sans" panose="020B0602040300000003"/>
              </a:rPr>
              <a:t> simple y </a:t>
            </a:r>
            <a:r>
              <a:rPr lang="en-US" sz="2400" dirty="0" err="1">
                <a:solidFill>
                  <a:srgbClr val="030303"/>
                </a:solidFill>
                <a:latin typeface="Ancizar Sans" panose="020B0602040300000003"/>
              </a:rPr>
              <a:t>divertida</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en</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este</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impresionante</a:t>
            </a:r>
            <a:r>
              <a:rPr lang="en-US" sz="2400" dirty="0">
                <a:solidFill>
                  <a:srgbClr val="030303"/>
                </a:solidFill>
                <a:latin typeface="Ancizar Sans" panose="020B0602040300000003"/>
              </a:rPr>
              <a:t> campo de las </a:t>
            </a:r>
            <a:r>
              <a:rPr lang="en-US" sz="2400" dirty="0" err="1">
                <a:solidFill>
                  <a:srgbClr val="030303"/>
                </a:solidFill>
                <a:latin typeface="Ancizar Sans" panose="020B0602040300000003"/>
              </a:rPr>
              <a:t>ciencias</a:t>
            </a:r>
            <a:r>
              <a:rPr lang="en-US" sz="2400" dirty="0">
                <a:solidFill>
                  <a:srgbClr val="030303"/>
                </a:solidFill>
                <a:latin typeface="Ancizar Sans" panose="020B0602040300000003"/>
              </a:rPr>
              <a:t> de la </a:t>
            </a:r>
            <a:r>
              <a:rPr lang="en-US" sz="2400" dirty="0" err="1">
                <a:solidFill>
                  <a:srgbClr val="030303"/>
                </a:solidFill>
                <a:latin typeface="Ancizar Sans" panose="020B0602040300000003"/>
              </a:rPr>
              <a:t>computación</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Hablaremos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sobre</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qué</a:t>
            </a:r>
            <a:r>
              <a:rPr lang="en-US" sz="2400" dirty="0">
                <a:solidFill>
                  <a:srgbClr val="030303"/>
                </a:solidFill>
                <a:latin typeface="Ancizar Sans" panose="020B0602040300000003"/>
              </a:rPr>
              <a:t> es la </a:t>
            </a:r>
            <a:r>
              <a:rPr lang="en-US" sz="2400" dirty="0" err="1">
                <a:solidFill>
                  <a:srgbClr val="030303"/>
                </a:solidFill>
                <a:latin typeface="Ancizar Sans" panose="020B0602040300000003"/>
              </a:rPr>
              <a:t>Inteligencia</a:t>
            </a:r>
            <a:r>
              <a:rPr lang="en-US" sz="2400" dirty="0">
                <a:solidFill>
                  <a:srgbClr val="030303"/>
                </a:solidFill>
                <a:latin typeface="Ancizar Sans" panose="020B0602040300000003"/>
              </a:rPr>
              <a:t> Artificial (IA), </a:t>
            </a:r>
            <a:r>
              <a:rPr lang="en-US" sz="2400" dirty="0" err="1">
                <a:solidFill>
                  <a:srgbClr val="030303"/>
                </a:solidFill>
                <a:latin typeface="Ancizar Sans" panose="020B0602040300000003"/>
              </a:rPr>
              <a:t>su</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diferencia</a:t>
            </a:r>
            <a:r>
              <a:rPr lang="en-US" sz="2400" dirty="0">
                <a:solidFill>
                  <a:srgbClr val="030303"/>
                </a:solidFill>
                <a:latin typeface="Ancizar Sans" panose="020B0602040300000003"/>
              </a:rPr>
              <a:t> con el </a:t>
            </a:r>
            <a:r>
              <a:rPr lang="en-US" sz="2400" dirty="0" err="1">
                <a:solidFill>
                  <a:srgbClr val="030303"/>
                </a:solidFill>
                <a:latin typeface="Ancizar Sans" panose="020B0602040300000003"/>
              </a:rPr>
              <a:t>aprendizaje</a:t>
            </a:r>
            <a:r>
              <a:rPr lang="en-US" sz="2400" dirty="0">
                <a:solidFill>
                  <a:srgbClr val="030303"/>
                </a:solidFill>
                <a:latin typeface="Ancizar Sans" panose="020B0602040300000003"/>
              </a:rPr>
              <a:t> de </a:t>
            </a:r>
            <a:r>
              <a:rPr lang="en-US" sz="2400" dirty="0" err="1">
                <a:solidFill>
                  <a:srgbClr val="030303"/>
                </a:solidFill>
                <a:latin typeface="Ancizar Sans" panose="020B0602040300000003"/>
              </a:rPr>
              <a:t>máquinas</a:t>
            </a:r>
            <a:r>
              <a:rPr lang="en-US" sz="2400" dirty="0">
                <a:solidFill>
                  <a:srgbClr val="030303"/>
                </a:solidFill>
                <a:latin typeface="Ancizar Sans" panose="020B0602040300000003"/>
              </a:rPr>
              <a:t> y </a:t>
            </a:r>
            <a:r>
              <a:rPr lang="en-US" sz="2400" dirty="0" err="1">
                <a:solidFill>
                  <a:srgbClr val="030303"/>
                </a:solidFill>
                <a:latin typeface="Ancizar Sans" panose="020B0602040300000003"/>
              </a:rPr>
              <a:t>aprendizaje</a:t>
            </a:r>
            <a:r>
              <a:rPr lang="en-US" sz="2400" dirty="0">
                <a:solidFill>
                  <a:srgbClr val="030303"/>
                </a:solidFill>
                <a:latin typeface="Ancizar Sans" panose="020B0602040300000003"/>
              </a:rPr>
              <a:t> profundo, sus </a:t>
            </a:r>
            <a:r>
              <a:rPr lang="en-US" sz="2400" dirty="0" err="1">
                <a:solidFill>
                  <a:srgbClr val="030303"/>
                </a:solidFill>
                <a:latin typeface="Ancizar Sans" panose="020B0602040300000003"/>
              </a:rPr>
              <a:t>carácteristicas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tipos</a:t>
            </a:r>
            <a:r>
              <a:rPr lang="en-US" sz="2400" dirty="0">
                <a:solidFill>
                  <a:srgbClr val="030303"/>
                </a:solidFill>
                <a:latin typeface="Ancizar Sans" panose="020B0602040300000003"/>
              </a:rPr>
              <a:t> y </a:t>
            </a:r>
            <a:r>
              <a:rPr lang="en-US" sz="2400" dirty="0" err="1">
                <a:solidFill>
                  <a:srgbClr val="030303"/>
                </a:solidFill>
                <a:latin typeface="Ancizar Sans" panose="020B0602040300000003"/>
              </a:rPr>
              <a:t>alcances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También</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observaremos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algunas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aplicaciones</a:t>
            </a:r>
            <a:r>
              <a:rPr lang="en-US" sz="2400" dirty="0">
                <a:solidFill>
                  <a:srgbClr val="030303"/>
                </a:solidFill>
                <a:latin typeface="Ancizar Sans" panose="020B0602040300000003"/>
              </a:rPr>
              <a:t> </a:t>
            </a:r>
            <a:r>
              <a:rPr lang="en-US" sz="2400" dirty="0" err="1">
                <a:solidFill>
                  <a:srgbClr val="030303"/>
                </a:solidFill>
                <a:latin typeface="Ancizar Sans" panose="020B0602040300000003"/>
              </a:rPr>
              <a:t>interesantes</a:t>
            </a:r>
            <a:r>
              <a:rPr lang="en-US" sz="2400" dirty="0">
                <a:solidFill>
                  <a:srgbClr val="030303"/>
                </a:solidFill>
                <a:latin typeface="Ancizar Sans" panose="020B0602040300000003"/>
              </a:rPr>
              <a:t> de la IA.</a:t>
            </a:r>
          </a:p>
          <a:p>
            <a:pPr algn="just"/>
            <a:endParaRPr lang="en-US" sz="2400" dirty="0">
              <a:solidFill>
                <a:srgbClr val="030303"/>
              </a:solidFill>
              <a:latin typeface="Ancizar Sans" panose="020B0602040300000003"/>
            </a:endParaRPr>
          </a:p>
          <a:p>
            <a:pPr algn="ctr"/>
            <a:r>
              <a:rPr lang="es-CO" sz="2400" dirty="0">
                <a:latin typeface="Ancizar Sans" panose="020B0602040300000003"/>
                <a:hlinkClick r:id="rId2"/>
              </a:rPr>
              <a:t>https://youtu.be/ad79nYk2keg</a:t>
            </a:r>
            <a:r>
              <a:rPr lang="es-CO" sz="2400" dirty="0">
                <a:latin typeface="Ancizar Sans" panose="020B0602040300000003"/>
              </a:rPr>
              <a:t> </a:t>
            </a:r>
          </a:p>
        </p:txBody>
      </p:sp>
      <p:sp>
        <p:nvSpPr>
          <p:cNvPr id="4" name="Marcador de número de diapositiva 3">
            <a:extLst>
              <a:ext uri="{FF2B5EF4-FFF2-40B4-BE49-F238E27FC236}">
                <a16:creationId xmlns:a16="http://schemas.microsoft.com/office/drawing/2014/main" id="{07C050B7-FA7B-4876-8DF4-AECF15C61209}"/>
              </a:ext>
            </a:extLst>
          </p:cNvPr>
          <p:cNvSpPr>
            <a:spLocks noGrp="1"/>
          </p:cNvSpPr>
          <p:nvPr>
            <p:ph type="sldNum" sz="quarter" idx="7"/>
          </p:nvPr>
        </p:nvSpPr>
        <p:spPr/>
        <p:txBody>
          <a:bodyPr/>
          <a:lstStyle/>
          <a:p>
            <a:pPr marL="38100">
              <a:lnSpc>
                <a:spcPts val="1430"/>
              </a:lnSpc>
            </a:pPr>
            <a:fld id="{81D60167-4931-47E6-BA6A-407CBD079E47}" type="slidenum">
              <a:rPr lang="es-CO" spc="-5" dirty="0" smtClean="0"/>
              <a:t>19</a:t>
            </a:fld>
            <a:endParaRPr lang="es-CO" spc="-5" dirty="0"/>
          </a:p>
        </p:txBody>
      </p:sp>
      <p:sp>
        <p:nvSpPr>
          <p:cNvPr id="8" name="Title 3">
            <a:extLst>
              <a:ext uri="{FF2B5EF4-FFF2-40B4-BE49-F238E27FC236}">
                <a16:creationId xmlns:a16="http://schemas.microsoft.com/office/drawing/2014/main" id="{21840E9D-040E-4CE6-9467-CF8AFCC09B14}"/>
              </a:ext>
            </a:extLst>
          </p:cNvPr>
          <p:cNvSpPr txBox="1">
            <a:spLocks/>
          </p:cNvSpPr>
          <p:nvPr/>
        </p:nvSpPr>
        <p:spPr>
          <a:xfrm>
            <a:off x="939307" y="196909"/>
            <a:ext cx="7296911"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CO" sz="4000" b="1" kern="0">
                <a:latin typeface="Ancizar Sans"/>
              </a:rPr>
              <a:t>¿</a:t>
            </a:r>
            <a:r>
              <a:rPr lang="es-MX" sz="4000" b="1" kern="0">
                <a:latin typeface="Ancizar Sans"/>
              </a:rPr>
              <a:t>Qué es la inteligencia?</a:t>
            </a:r>
            <a:endParaRPr lang="en-US" sz="4000" kern="0"/>
          </a:p>
        </p:txBody>
      </p:sp>
    </p:spTree>
    <p:extLst>
      <p:ext uri="{BB962C8B-B14F-4D97-AF65-F5344CB8AC3E}">
        <p14:creationId xmlns:p14="http://schemas.microsoft.com/office/powerpoint/2010/main" val="1510131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E2FEB44-6A8A-4978-8C71-FDC5A78BEE75}"/>
              </a:ext>
            </a:extLst>
          </p:cNvPr>
          <p:cNvSpPr>
            <a:spLocks noGrp="1"/>
          </p:cNvSpPr>
          <p:nvPr>
            <p:ph type="ctrTitle"/>
          </p:nvPr>
        </p:nvSpPr>
        <p:spPr>
          <a:xfrm>
            <a:off x="723900" y="228600"/>
            <a:ext cx="10363200" cy="2616101"/>
          </a:xfrm>
        </p:spPr>
        <p:txBody>
          <a:bodyPr/>
          <a:lstStyle/>
          <a:p>
            <a:r>
              <a:rPr lang="en-US" b="1" dirty="0">
                <a:latin typeface="Ancizar Sans Black"/>
              </a:rPr>
              <a:t>SISTEMAS INTELIGENTES</a:t>
            </a:r>
            <a:br>
              <a:rPr lang="en-US" b="1" dirty="0">
                <a:latin typeface="Ancizar Sans Black"/>
              </a:rPr>
            </a:br>
            <a:r>
              <a:rPr lang="en-US" sz="4000" dirty="0" err="1">
                <a:latin typeface="Ancizar Sans Black"/>
              </a:rPr>
              <a:t>Introducción</a:t>
            </a:r>
            <a:br>
              <a:rPr lang="en-US" sz="5400" b="1" dirty="0">
                <a:latin typeface="Ancizar Sans Black"/>
              </a:rPr>
            </a:br>
            <a:r>
              <a:rPr lang="en-US" sz="3600" dirty="0">
                <a:latin typeface="Ancizar Sans Black"/>
              </a:rPr>
              <a:t>2021 – 01</a:t>
            </a:r>
            <a:br>
              <a:rPr lang="en-US" sz="3600" b="1" dirty="0">
                <a:latin typeface="Ancizar Sans Black"/>
              </a:rPr>
            </a:br>
            <a:r>
              <a:rPr lang="en-US" sz="2000" b="1" dirty="0">
                <a:latin typeface="Ancizar Sans Black"/>
                <a:hlinkClick r:id="rId2"/>
              </a:rPr>
              <a:t>https://github.com/jwbranch/SistemasInteligentes</a:t>
            </a:r>
            <a:r>
              <a:rPr lang="en-US" sz="2000" b="1" dirty="0">
                <a:latin typeface="Ancizar Sans Black"/>
              </a:rPr>
              <a:t> </a:t>
            </a:r>
            <a:br>
              <a:rPr lang="en-US" sz="2000" b="1" dirty="0">
                <a:latin typeface="Ancizar Sans Black"/>
              </a:rPr>
            </a:br>
            <a:r>
              <a:rPr lang="en-US" sz="2000" b="1" dirty="0">
                <a:latin typeface="Ancizar Sans Black"/>
              </a:rPr>
              <a:t>  </a:t>
            </a:r>
            <a:endParaRPr lang="es-CO" dirty="0"/>
          </a:p>
        </p:txBody>
      </p:sp>
      <p:sp>
        <p:nvSpPr>
          <p:cNvPr id="6" name="Subtítulo 5">
            <a:extLst>
              <a:ext uri="{FF2B5EF4-FFF2-40B4-BE49-F238E27FC236}">
                <a16:creationId xmlns:a16="http://schemas.microsoft.com/office/drawing/2014/main" id="{C7E5A212-782B-46D9-AA4F-E7ED6D979376}"/>
              </a:ext>
            </a:extLst>
          </p:cNvPr>
          <p:cNvSpPr>
            <a:spLocks noGrp="1"/>
          </p:cNvSpPr>
          <p:nvPr>
            <p:ph type="subTitle" idx="4"/>
          </p:nvPr>
        </p:nvSpPr>
        <p:spPr>
          <a:xfrm>
            <a:off x="1786596" y="2891236"/>
            <a:ext cx="8534400" cy="2062103"/>
          </a:xfrm>
        </p:spPr>
        <p:txBody>
          <a:bodyPr/>
          <a:lstStyle/>
          <a:p>
            <a:pPr algn="ctr" defTabSz="685800">
              <a:spcBef>
                <a:spcPts val="450"/>
              </a:spcBef>
            </a:pPr>
            <a:r>
              <a:rPr lang="es-ES" sz="3600" b="1" dirty="0">
                <a:solidFill>
                  <a:prstClr val="black"/>
                </a:solidFill>
                <a:latin typeface="Ancizar Sans Black"/>
              </a:rPr>
              <a:t>JOHN W. BRANCH</a:t>
            </a:r>
          </a:p>
          <a:p>
            <a:pPr algn="ctr" defTabSz="685800"/>
            <a:r>
              <a:rPr lang="es-ES" sz="2000" b="1" dirty="0">
                <a:solidFill>
                  <a:prstClr val="black"/>
                </a:solidFill>
                <a:latin typeface="Ancizar Sans Black"/>
              </a:rPr>
              <a:t>Profesor Titular </a:t>
            </a:r>
          </a:p>
          <a:p>
            <a:pPr algn="ctr" defTabSz="685800"/>
            <a:r>
              <a:rPr lang="es-ES" sz="2000" b="1" dirty="0">
                <a:solidFill>
                  <a:prstClr val="black"/>
                </a:solidFill>
                <a:latin typeface="Ancizar Sans Black"/>
              </a:rPr>
              <a:t>Departamento de Ciencias de la Computación y de la Decisión</a:t>
            </a:r>
          </a:p>
          <a:p>
            <a:pPr algn="ctr" defTabSz="685800"/>
            <a:r>
              <a:rPr lang="es-ES" sz="2000" b="1" dirty="0">
                <a:solidFill>
                  <a:prstClr val="black"/>
                </a:solidFill>
                <a:latin typeface="Ancizar Sans Black"/>
              </a:rPr>
              <a:t>Director del Grupo de I+D en Inteligencia Artificial – GIDIA</a:t>
            </a:r>
          </a:p>
          <a:p>
            <a:pPr algn="ctr" defTabSz="685800"/>
            <a:r>
              <a:rPr lang="es-ES" sz="2000" b="1" dirty="0">
                <a:solidFill>
                  <a:prstClr val="black"/>
                </a:solidFill>
                <a:latin typeface="Ancizar Sans Black"/>
              </a:rPr>
              <a:t>jwbranch@unal.edu.co</a:t>
            </a:r>
          </a:p>
          <a:p>
            <a:endParaRPr lang="es-CO" dirty="0"/>
          </a:p>
        </p:txBody>
      </p:sp>
      <p:sp>
        <p:nvSpPr>
          <p:cNvPr id="4" name="Marcador de número de diapositiva 3">
            <a:extLst>
              <a:ext uri="{FF2B5EF4-FFF2-40B4-BE49-F238E27FC236}">
                <a16:creationId xmlns:a16="http://schemas.microsoft.com/office/drawing/2014/main" id="{8CE16221-6F80-4F2C-97A8-A9EA7512B580}"/>
              </a:ext>
            </a:extLst>
          </p:cNvPr>
          <p:cNvSpPr>
            <a:spLocks noGrp="1"/>
          </p:cNvSpPr>
          <p:nvPr>
            <p:ph type="sldNum" sz="quarter" idx="7"/>
          </p:nvPr>
        </p:nvSpPr>
        <p:spPr/>
        <p:txBody>
          <a:bodyPr/>
          <a:lstStyle/>
          <a:p>
            <a:pPr marL="38100" marR="0" lvl="0" indent="0" algn="l"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l" defTabSz="914400" rtl="0" eaLnBrk="1" fontAlgn="auto" latinLnBrk="0" hangingPunct="1">
                <a:lnSpc>
                  <a:spcPts val="1430"/>
                </a:lnSpc>
                <a:spcBef>
                  <a:spcPts val="0"/>
                </a:spcBef>
                <a:spcAft>
                  <a:spcPts val="0"/>
                </a:spcAft>
                <a:buClrTx/>
                <a:buSzTx/>
                <a:buFontTx/>
                <a:buNone/>
                <a:tabLst/>
                <a:defRPr/>
              </a:pPr>
              <a:t>2</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pic>
        <p:nvPicPr>
          <p:cNvPr id="2" name="Picture 1" descr="A close up of a sign&#10;&#10;Description automatically generated">
            <a:extLst>
              <a:ext uri="{FF2B5EF4-FFF2-40B4-BE49-F238E27FC236}">
                <a16:creationId xmlns:a16="http://schemas.microsoft.com/office/drawing/2014/main" id="{2937571B-567D-459A-ADA4-99038262B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6047885"/>
            <a:ext cx="1295400" cy="592401"/>
          </a:xfrm>
          <a:prstGeom prst="rect">
            <a:avLst/>
          </a:prstGeom>
        </p:spPr>
      </p:pic>
      <p:sp>
        <p:nvSpPr>
          <p:cNvPr id="8" name="Subtítulo 5">
            <a:extLst>
              <a:ext uri="{FF2B5EF4-FFF2-40B4-BE49-F238E27FC236}">
                <a16:creationId xmlns:a16="http://schemas.microsoft.com/office/drawing/2014/main" id="{A4B0ED91-5701-4D4F-9897-E87501E5D24F}"/>
              </a:ext>
            </a:extLst>
          </p:cNvPr>
          <p:cNvSpPr txBox="1">
            <a:spLocks/>
          </p:cNvSpPr>
          <p:nvPr/>
        </p:nvSpPr>
        <p:spPr>
          <a:xfrm>
            <a:off x="8932984" y="4420279"/>
            <a:ext cx="3296529" cy="113877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s-ES" sz="2400" b="1" i="0" u="none" strike="noStrike" kern="0" cap="none" spc="0" normalizeH="0" baseline="0" noProof="0" dirty="0">
                <a:ln>
                  <a:noFill/>
                </a:ln>
                <a:solidFill>
                  <a:prstClr val="black"/>
                </a:solidFill>
                <a:effectLst/>
                <a:uLnTx/>
                <a:uFillTx/>
                <a:latin typeface="Ancizar Sans Black"/>
                <a:ea typeface="+mn-ea"/>
                <a:cs typeface="+mn-cs"/>
              </a:rPr>
              <a:t>ANDRÉS ORREGO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Monitor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aorregop@unal.edu.co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Subtítulo 5">
            <a:extLst>
              <a:ext uri="{FF2B5EF4-FFF2-40B4-BE49-F238E27FC236}">
                <a16:creationId xmlns:a16="http://schemas.microsoft.com/office/drawing/2014/main" id="{98C2D21E-8DFE-4871-95D1-3FC2E8067837}"/>
              </a:ext>
            </a:extLst>
          </p:cNvPr>
          <p:cNvSpPr txBox="1">
            <a:spLocks/>
          </p:cNvSpPr>
          <p:nvPr/>
        </p:nvSpPr>
        <p:spPr>
          <a:xfrm>
            <a:off x="0" y="4491674"/>
            <a:ext cx="3038622" cy="92333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s-ES" sz="2400" b="1" i="0" u="none" strike="noStrike" kern="0" cap="none" spc="0" normalizeH="0" baseline="0" noProof="0" dirty="0">
                <a:ln>
                  <a:noFill/>
                </a:ln>
                <a:solidFill>
                  <a:prstClr val="black"/>
                </a:solidFill>
                <a:effectLst/>
                <a:uLnTx/>
                <a:uFillTx/>
                <a:latin typeface="Ancizar Sans Black"/>
                <a:ea typeface="+mn-ea"/>
                <a:cs typeface="+mn-cs"/>
              </a:rPr>
              <a:t>CAMILO LAITON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Monitor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CO" sz="1800" b="1" i="0" u="none" strike="noStrike" kern="0" cap="none" spc="0" normalizeH="0" baseline="0" noProof="0" dirty="0">
                <a:ln>
                  <a:noFill/>
                </a:ln>
                <a:solidFill>
                  <a:prstClr val="black"/>
                </a:solidFill>
                <a:effectLst/>
                <a:uLnTx/>
                <a:uFillTx/>
                <a:latin typeface="Ancizar Sans Black"/>
                <a:ea typeface="+mn-ea"/>
                <a:cs typeface="+mn-cs"/>
              </a:rPr>
              <a:t>claiton@unal.edu.co</a:t>
            </a:r>
          </a:p>
        </p:txBody>
      </p:sp>
      <p:sp>
        <p:nvSpPr>
          <p:cNvPr id="11" name="CuadroTexto 10">
            <a:extLst>
              <a:ext uri="{FF2B5EF4-FFF2-40B4-BE49-F238E27FC236}">
                <a16:creationId xmlns:a16="http://schemas.microsoft.com/office/drawing/2014/main" id="{B20F5CAF-7DB0-4966-9307-E76C75563E46}"/>
              </a:ext>
            </a:extLst>
          </p:cNvPr>
          <p:cNvSpPr txBox="1"/>
          <p:nvPr/>
        </p:nvSpPr>
        <p:spPr>
          <a:xfrm>
            <a:off x="-4916" y="5867400"/>
            <a:ext cx="6177116" cy="650499"/>
          </a:xfrm>
          <a:prstGeom prst="rect">
            <a:avLst/>
          </a:prstGeom>
          <a:noFill/>
        </p:spPr>
        <p:txBody>
          <a:bodyPr wrap="square">
            <a:spAutoFit/>
          </a:bodyPr>
          <a:lstStyle/>
          <a:p>
            <a:pPr marL="0" lvl="1" algn="just" defTabSz="411163" eaLnBrk="0" fontAlgn="base" hangingPunct="0">
              <a:lnSpc>
                <a:spcPts val="1500"/>
              </a:lnSpc>
              <a:spcBef>
                <a:spcPct val="0"/>
              </a:spcBef>
              <a:spcAft>
                <a:spcPct val="0"/>
              </a:spcAft>
              <a:tabLst>
                <a:tab pos="2239963" algn="l"/>
              </a:tabLst>
              <a:defRPr/>
            </a:pPr>
            <a:r>
              <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rPr>
              <a:t>Los materiales de esta asignatura, se basan en la </a:t>
            </a:r>
            <a:r>
              <a:rPr lang="es-CO" sz="1000" b="1" cap="small" dirty="0">
                <a:solidFill>
                  <a:prstClr val="black"/>
                </a:solidFill>
                <a:effectLst>
                  <a:outerShdw blurRad="38100" dist="38100" dir="2700000" algn="tl">
                    <a:srgbClr val="000000">
                      <a:alpha val="43137"/>
                    </a:srgbClr>
                  </a:outerShdw>
                </a:effectLst>
                <a:latin typeface="Arial" charset="0"/>
                <a:ea typeface="ＭＳ Ｐゴシック" pitchFamily="34" charset="-128"/>
                <a:cs typeface="Times New Roman" pitchFamily="18" charset="0"/>
              </a:rPr>
              <a:t>elaboración y evolución de </a:t>
            </a:r>
            <a:r>
              <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rPr>
              <a:t>anteriores semestres, en los cuales han contribuido y colaborado, profesores y estudiantes, a quienes </a:t>
            </a:r>
            <a:r>
              <a:rPr lang="es-CO" sz="1000" b="1" cap="small" dirty="0">
                <a:solidFill>
                  <a:prstClr val="black"/>
                </a:solidFill>
                <a:effectLst>
                  <a:outerShdw blurRad="38100" dist="38100" dir="2700000" algn="tl">
                    <a:srgbClr val="000000">
                      <a:alpha val="43137"/>
                    </a:srgbClr>
                  </a:outerShdw>
                </a:effectLst>
                <a:latin typeface="Arial" charset="0"/>
                <a:ea typeface="ＭＳ Ｐゴシック" pitchFamily="34" charset="-128"/>
                <a:cs typeface="Times New Roman" pitchFamily="18" charset="0"/>
              </a:rPr>
              <a:t>daremos el reconocimiento respectivo.</a:t>
            </a:r>
            <a:endPar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endParaRPr>
          </a:p>
        </p:txBody>
      </p:sp>
    </p:spTree>
    <p:extLst>
      <p:ext uri="{BB962C8B-B14F-4D97-AF65-F5344CB8AC3E}">
        <p14:creationId xmlns:p14="http://schemas.microsoft.com/office/powerpoint/2010/main" val="884629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7C050B7-FA7B-4876-8DF4-AECF15C61209}"/>
              </a:ext>
            </a:extLst>
          </p:cNvPr>
          <p:cNvSpPr>
            <a:spLocks noGrp="1"/>
          </p:cNvSpPr>
          <p:nvPr>
            <p:ph type="sldNum" sz="quarter" idx="7"/>
          </p:nvPr>
        </p:nvSpPr>
        <p:spPr/>
        <p:txBody>
          <a:bodyPr/>
          <a:lstStyle/>
          <a:p>
            <a:pPr marL="38100">
              <a:lnSpc>
                <a:spcPts val="1430"/>
              </a:lnSpc>
            </a:pPr>
            <a:fld id="{81D60167-4931-47E6-BA6A-407CBD079E47}" type="slidenum">
              <a:rPr lang="es-CO" spc="-5" dirty="0" smtClean="0"/>
              <a:t>20</a:t>
            </a:fld>
            <a:endParaRPr lang="es-CO" spc="-5" dirty="0"/>
          </a:p>
        </p:txBody>
      </p:sp>
      <p:grpSp>
        <p:nvGrpSpPr>
          <p:cNvPr id="24" name="Grupo 23">
            <a:extLst>
              <a:ext uri="{FF2B5EF4-FFF2-40B4-BE49-F238E27FC236}">
                <a16:creationId xmlns:a16="http://schemas.microsoft.com/office/drawing/2014/main" id="{3DD0DEDE-A05A-45CF-852F-B6543B3B80A3}"/>
              </a:ext>
            </a:extLst>
          </p:cNvPr>
          <p:cNvGrpSpPr/>
          <p:nvPr/>
        </p:nvGrpSpPr>
        <p:grpSpPr>
          <a:xfrm>
            <a:off x="357068" y="1170413"/>
            <a:ext cx="4038601" cy="3320415"/>
            <a:chOff x="357068" y="1170413"/>
            <a:chExt cx="4038601" cy="3320415"/>
          </a:xfrm>
        </p:grpSpPr>
        <p:sp>
          <p:nvSpPr>
            <p:cNvPr id="10" name="CuadroTexto 9">
              <a:extLst>
                <a:ext uri="{FF2B5EF4-FFF2-40B4-BE49-F238E27FC236}">
                  <a16:creationId xmlns:a16="http://schemas.microsoft.com/office/drawing/2014/main" id="{013F1F43-E4B5-4351-AE88-58012B504C58}"/>
                </a:ext>
              </a:extLst>
            </p:cNvPr>
            <p:cNvSpPr txBox="1"/>
            <p:nvPr/>
          </p:nvSpPr>
          <p:spPr>
            <a:xfrm>
              <a:off x="357068" y="3321277"/>
              <a:ext cx="4038601" cy="1169551"/>
            </a:xfrm>
            <a:prstGeom prst="rect">
              <a:avLst/>
            </a:prstGeom>
            <a:noFill/>
          </p:spPr>
          <p:txBody>
            <a:bodyPr wrap="square" lIns="91440" tIns="45720" rIns="91440" bIns="45720" anchor="t">
              <a:spAutoFit/>
            </a:bodyPr>
            <a:lstStyle/>
            <a:p>
              <a:pPr algn="just"/>
              <a:r>
                <a:rPr lang="en-US" sz="1400" b="1" i="1">
                  <a:effectLst/>
                  <a:latin typeface="Arial"/>
                  <a:cs typeface="Arial"/>
                </a:rPr>
                <a:t>“</a:t>
              </a:r>
              <a:r>
                <a:rPr lang="en-US" sz="1400" b="1" i="1">
                  <a:latin typeface="Arial"/>
                  <a:cs typeface="Arial"/>
                </a:rPr>
                <a:t>Es la ciencia e ingeniería de hacer las máquinas inteligentes, especialmente inteligentes programas de computadoras</a:t>
              </a:r>
              <a:r>
                <a:rPr lang="en-US" sz="1400" b="1" i="1">
                  <a:effectLst/>
                  <a:latin typeface="Arial"/>
                  <a:cs typeface="Arial"/>
                </a:rPr>
                <a:t>”.</a:t>
              </a:r>
              <a:r>
                <a:rPr lang="en-US" sz="1400" b="1" i="1">
                  <a:latin typeface="Arial"/>
                  <a:cs typeface="Arial"/>
                </a:rPr>
                <a:t> </a:t>
              </a:r>
              <a:endParaRPr lang="en-US" sz="1400" b="1" i="1">
                <a:effectLst/>
                <a:latin typeface="Arial" panose="020B0604020202020204" pitchFamily="34" charset="0"/>
              </a:endParaRPr>
            </a:p>
            <a:p>
              <a:pPr algn="just"/>
              <a:endParaRPr lang="en-US" sz="1400" b="1" i="1">
                <a:effectLst/>
                <a:latin typeface="Arial" panose="020B0604020202020204" pitchFamily="34" charset="0"/>
              </a:endParaRPr>
            </a:p>
            <a:p>
              <a:pPr algn="r"/>
              <a:r>
                <a:rPr lang="en-US" sz="1400" b="1" i="1">
                  <a:latin typeface="Arial" panose="020B0604020202020204" pitchFamily="34" charset="0"/>
                </a:rPr>
                <a:t>- </a:t>
              </a:r>
              <a:r>
                <a:rPr lang="en-US" sz="1400" b="1" i="1">
                  <a:effectLst/>
                  <a:latin typeface="Arial" panose="020B0604020202020204" pitchFamily="34" charset="0"/>
                </a:rPr>
                <a:t>Jhon McCarthy, 1955</a:t>
              </a:r>
              <a:endParaRPr lang="en-US" sz="1400" b="1" i="1"/>
            </a:p>
          </p:txBody>
        </p:sp>
        <p:pic>
          <p:nvPicPr>
            <p:cNvPr id="14" name="Imagen 13">
              <a:extLst>
                <a:ext uri="{FF2B5EF4-FFF2-40B4-BE49-F238E27FC236}">
                  <a16:creationId xmlns:a16="http://schemas.microsoft.com/office/drawing/2014/main" id="{318C23B2-16B8-4CCD-A306-D76C7B93E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469" y="1170413"/>
              <a:ext cx="2971800" cy="1991106"/>
            </a:xfrm>
            <a:prstGeom prst="rect">
              <a:avLst/>
            </a:prstGeom>
            <a:ln>
              <a:noFill/>
            </a:ln>
            <a:effectLst>
              <a:outerShdw blurRad="292100" dist="139700" dir="2700000" algn="tl" rotWithShape="0">
                <a:srgbClr val="333333">
                  <a:alpha val="65000"/>
                </a:srgbClr>
              </a:outerShdw>
            </a:effectLst>
          </p:spPr>
        </p:pic>
      </p:grpSp>
      <p:grpSp>
        <p:nvGrpSpPr>
          <p:cNvPr id="25" name="Grupo 24">
            <a:extLst>
              <a:ext uri="{FF2B5EF4-FFF2-40B4-BE49-F238E27FC236}">
                <a16:creationId xmlns:a16="http://schemas.microsoft.com/office/drawing/2014/main" id="{388E087F-B76F-4D53-BB60-235BC7F337AC}"/>
              </a:ext>
            </a:extLst>
          </p:cNvPr>
          <p:cNvGrpSpPr/>
          <p:nvPr/>
        </p:nvGrpSpPr>
        <p:grpSpPr>
          <a:xfrm>
            <a:off x="4648200" y="2951946"/>
            <a:ext cx="3352800" cy="3452207"/>
            <a:chOff x="4648200" y="2951946"/>
            <a:chExt cx="3352800" cy="3452207"/>
          </a:xfrm>
        </p:grpSpPr>
        <p:sp>
          <p:nvSpPr>
            <p:cNvPr id="15" name="CuadroTexto 14">
              <a:extLst>
                <a:ext uri="{FF2B5EF4-FFF2-40B4-BE49-F238E27FC236}">
                  <a16:creationId xmlns:a16="http://schemas.microsoft.com/office/drawing/2014/main" id="{B4B0C471-874B-4680-A546-86F8D4B9859E}"/>
                </a:ext>
              </a:extLst>
            </p:cNvPr>
            <p:cNvSpPr txBox="1"/>
            <p:nvPr/>
          </p:nvSpPr>
          <p:spPr>
            <a:xfrm>
              <a:off x="4648200" y="5234602"/>
              <a:ext cx="3352800" cy="1169551"/>
            </a:xfrm>
            <a:prstGeom prst="rect">
              <a:avLst/>
            </a:prstGeom>
            <a:noFill/>
          </p:spPr>
          <p:txBody>
            <a:bodyPr wrap="square" lIns="91440" tIns="45720" rIns="91440" bIns="45720" anchor="t">
              <a:spAutoFit/>
            </a:bodyPr>
            <a:lstStyle/>
            <a:p>
              <a:pPr algn="just"/>
              <a:r>
                <a:rPr lang="en-US" sz="1400" b="1" i="1">
                  <a:latin typeface="Arial"/>
                  <a:cs typeface="Arial"/>
                </a:rPr>
                <a:t>“Es la ciencia de hacer que las máquinas hagan cosas que requerirían inteligencia si fueran hechas por los hombres”.</a:t>
              </a:r>
            </a:p>
            <a:p>
              <a:pPr algn="r"/>
              <a:r>
                <a:rPr lang="en-US" sz="1400" b="1" i="1">
                  <a:latin typeface="Arial" panose="020B0604020202020204" pitchFamily="34" charset="0"/>
                </a:rPr>
                <a:t>- Marvin Minsky</a:t>
              </a:r>
              <a:r>
                <a:rPr lang="en-US" sz="1400" b="1" i="1">
                  <a:effectLst/>
                  <a:latin typeface="Arial" panose="020B0604020202020204" pitchFamily="34" charset="0"/>
                </a:rPr>
                <a:t>, 1968</a:t>
              </a:r>
              <a:endParaRPr lang="en-US" sz="1400" b="1" i="1"/>
            </a:p>
          </p:txBody>
        </p:sp>
        <p:pic>
          <p:nvPicPr>
            <p:cNvPr id="19" name="Imagen 18">
              <a:extLst>
                <a:ext uri="{FF2B5EF4-FFF2-40B4-BE49-F238E27FC236}">
                  <a16:creationId xmlns:a16="http://schemas.microsoft.com/office/drawing/2014/main" id="{82CABC4D-9FBF-45CD-A9B4-87DDE416A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874" y="2951946"/>
              <a:ext cx="3151126" cy="2091696"/>
            </a:xfrm>
            <a:prstGeom prst="rect">
              <a:avLst/>
            </a:prstGeom>
            <a:ln>
              <a:noFill/>
            </a:ln>
            <a:effectLst>
              <a:outerShdw blurRad="292100" dist="139700" dir="2700000" algn="tl" rotWithShape="0">
                <a:srgbClr val="333333">
                  <a:alpha val="65000"/>
                </a:srgbClr>
              </a:outerShdw>
            </a:effectLst>
          </p:spPr>
        </p:pic>
      </p:grpSp>
      <p:grpSp>
        <p:nvGrpSpPr>
          <p:cNvPr id="26" name="Grupo 25">
            <a:extLst>
              <a:ext uri="{FF2B5EF4-FFF2-40B4-BE49-F238E27FC236}">
                <a16:creationId xmlns:a16="http://schemas.microsoft.com/office/drawing/2014/main" id="{10D1EB86-8D25-49C9-9367-0B948CFCC2E4}"/>
              </a:ext>
            </a:extLst>
          </p:cNvPr>
          <p:cNvGrpSpPr/>
          <p:nvPr/>
        </p:nvGrpSpPr>
        <p:grpSpPr>
          <a:xfrm>
            <a:off x="8343381" y="796801"/>
            <a:ext cx="3352800" cy="3182361"/>
            <a:chOff x="8343381" y="796801"/>
            <a:chExt cx="3352800" cy="3182361"/>
          </a:xfrm>
        </p:grpSpPr>
        <p:sp>
          <p:nvSpPr>
            <p:cNvPr id="20" name="CuadroTexto 19">
              <a:extLst>
                <a:ext uri="{FF2B5EF4-FFF2-40B4-BE49-F238E27FC236}">
                  <a16:creationId xmlns:a16="http://schemas.microsoft.com/office/drawing/2014/main" id="{9FB822A2-89DB-4814-B26F-81E9757E9A71}"/>
                </a:ext>
              </a:extLst>
            </p:cNvPr>
            <p:cNvSpPr txBox="1"/>
            <p:nvPr/>
          </p:nvSpPr>
          <p:spPr>
            <a:xfrm>
              <a:off x="8343381" y="3025055"/>
              <a:ext cx="3352800" cy="954107"/>
            </a:xfrm>
            <a:prstGeom prst="rect">
              <a:avLst/>
            </a:prstGeom>
            <a:noFill/>
          </p:spPr>
          <p:txBody>
            <a:bodyPr wrap="square" lIns="91440" tIns="45720" rIns="91440" bIns="45720" anchor="t">
              <a:spAutoFit/>
            </a:bodyPr>
            <a:lstStyle/>
            <a:p>
              <a:pPr algn="just"/>
              <a:r>
                <a:rPr lang="en-US" sz="1400" b="1" i="1">
                  <a:latin typeface="Arial"/>
                  <a:cs typeface="Arial"/>
                </a:rPr>
                <a:t>“IA es la ciencia de hacer las máquinas inteligentes”.</a:t>
              </a:r>
            </a:p>
            <a:p>
              <a:pPr algn="r"/>
              <a:r>
                <a:rPr lang="en-US" sz="1400" b="1" i="1">
                  <a:latin typeface="Arial"/>
                  <a:cs typeface="Arial"/>
                </a:rPr>
                <a:t>- </a:t>
              </a:r>
              <a:r>
                <a:rPr lang="en-US" sz="1400" b="1" i="1" err="1">
                  <a:latin typeface="Arial"/>
                  <a:cs typeface="Arial"/>
                </a:rPr>
                <a:t>Demis</a:t>
              </a:r>
              <a:r>
                <a:rPr lang="en-US" sz="1400" b="1" i="1">
                  <a:latin typeface="Arial"/>
                  <a:cs typeface="Arial"/>
                </a:rPr>
                <a:t> Hassabis (fundador de DeepMind)</a:t>
              </a:r>
              <a:r>
                <a:rPr lang="en-US" sz="1400" b="1" i="1">
                  <a:effectLst/>
                  <a:latin typeface="Arial"/>
                  <a:cs typeface="Arial"/>
                </a:rPr>
                <a:t>, 2015</a:t>
              </a:r>
              <a:r>
                <a:rPr lang="en-US" sz="1400" b="1" i="1">
                  <a:latin typeface="Arial"/>
                  <a:cs typeface="Arial"/>
                </a:rPr>
                <a:t> </a:t>
              </a:r>
              <a:endParaRPr lang="en-US" sz="1400" b="1" i="1"/>
            </a:p>
          </p:txBody>
        </p:sp>
        <p:pic>
          <p:nvPicPr>
            <p:cNvPr id="23" name="Imagen 22">
              <a:extLst>
                <a:ext uri="{FF2B5EF4-FFF2-40B4-BE49-F238E27FC236}">
                  <a16:creationId xmlns:a16="http://schemas.microsoft.com/office/drawing/2014/main" id="{CE747CA0-B2A1-4301-BF93-B7DD0FAB20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3381" y="796801"/>
              <a:ext cx="3352800" cy="2079889"/>
            </a:xfrm>
            <a:prstGeom prst="rect">
              <a:avLst/>
            </a:prstGeom>
            <a:ln>
              <a:noFill/>
            </a:ln>
            <a:effectLst>
              <a:outerShdw blurRad="292100" dist="139700" dir="2700000" algn="tl" rotWithShape="0">
                <a:srgbClr val="333333">
                  <a:alpha val="65000"/>
                </a:srgbClr>
              </a:outerShdw>
            </a:effectLst>
          </p:spPr>
        </p:pic>
      </p:grpSp>
      <p:sp>
        <p:nvSpPr>
          <p:cNvPr id="7" name="Title 3">
            <a:extLst>
              <a:ext uri="{FF2B5EF4-FFF2-40B4-BE49-F238E27FC236}">
                <a16:creationId xmlns:a16="http://schemas.microsoft.com/office/drawing/2014/main" id="{56385543-A735-469E-A4FE-745FC21D3239}"/>
              </a:ext>
            </a:extLst>
          </p:cNvPr>
          <p:cNvSpPr>
            <a:spLocks noGrp="1"/>
          </p:cNvSpPr>
          <p:nvPr>
            <p:ph type="title"/>
          </p:nvPr>
        </p:nvSpPr>
        <p:spPr>
          <a:xfrm>
            <a:off x="939307" y="186883"/>
            <a:ext cx="7296911" cy="615553"/>
          </a:xfrm>
        </p:spPr>
        <p:txBody>
          <a:bodyPr wrap="square" lIns="0" tIns="0" rIns="0" bIns="0" anchor="t">
            <a:spAutoFit/>
          </a:bodyPr>
          <a:lstStyle/>
          <a:p>
            <a:r>
              <a:rPr lang="es-CO" sz="4000" b="1">
                <a:latin typeface="Ancizar Sans"/>
              </a:rPr>
              <a:t>¿</a:t>
            </a:r>
            <a:r>
              <a:rPr lang="es-MX" sz="4000" b="1">
                <a:latin typeface="Ancizar Sans"/>
              </a:rPr>
              <a:t>Qué es la inteligencia?</a:t>
            </a:r>
            <a:endParaRPr lang="en-US" sz="4000"/>
          </a:p>
        </p:txBody>
      </p:sp>
    </p:spTree>
    <p:extLst>
      <p:ext uri="{BB962C8B-B14F-4D97-AF65-F5344CB8AC3E}">
        <p14:creationId xmlns:p14="http://schemas.microsoft.com/office/powerpoint/2010/main" val="408479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816006" y="1019621"/>
            <a:ext cx="8153400" cy="4985980"/>
          </a:xfrm>
        </p:spPr>
        <p:txBody>
          <a:bodyPr wrap="square" lIns="0" tIns="0" rIns="0" bIns="0" anchor="t">
            <a:spAutoFit/>
          </a:bodyPr>
          <a:lstStyle/>
          <a:p>
            <a:r>
              <a:rPr lang="es-MX" altLang="es-CO" sz="2000">
                <a:latin typeface="Ancizar Sans"/>
              </a:rPr>
              <a:t>Las definiciones se agrupan en:</a:t>
            </a:r>
          </a:p>
          <a:p>
            <a:r>
              <a:rPr lang="es-CO" altLang="es-CO" sz="2000"/>
              <a:t>				          </a:t>
            </a:r>
            <a:r>
              <a:rPr lang="es-CO" altLang="es-CO" sz="2000">
                <a:latin typeface="Ancizar Sans"/>
              </a:rPr>
              <a:t>RAZONAMIENTO</a:t>
            </a:r>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endParaRPr lang="es-CO" altLang="es-CO" sz="2000"/>
          </a:p>
          <a:p>
            <a:r>
              <a:rPr lang="es-CO" altLang="es-CO" sz="2000"/>
              <a:t>	                                                        COMPORTAMIENTO</a:t>
            </a:r>
            <a:endParaRPr lang="es-ES" altLang="es-CO" sz="2400"/>
          </a:p>
        </p:txBody>
      </p:sp>
      <p:sp>
        <p:nvSpPr>
          <p:cNvPr id="11" name="Rectángulo 7">
            <a:extLst>
              <a:ext uri="{FF2B5EF4-FFF2-40B4-BE49-F238E27FC236}">
                <a16:creationId xmlns:a16="http://schemas.microsoft.com/office/drawing/2014/main" id="{98AB1D8A-8641-4FFE-84A9-1982F5E7190A}"/>
              </a:ext>
            </a:extLst>
          </p:cNvPr>
          <p:cNvSpPr/>
          <p:nvPr/>
        </p:nvSpPr>
        <p:spPr>
          <a:xfrm rot="16200000">
            <a:off x="1127563" y="2315260"/>
            <a:ext cx="1958219" cy="1074012"/>
          </a:xfrm>
          <a:prstGeom prst="rect">
            <a:avLst/>
          </a:prstGeom>
        </p:spPr>
        <p:txBody>
          <a:bodyPr wrap="square">
            <a:spAutoFit/>
          </a:bodyPr>
          <a:lstStyle/>
          <a:p>
            <a:pPr defTabSz="457200">
              <a:lnSpc>
                <a:spcPts val="2500"/>
              </a:lnSpc>
              <a:defRPr/>
            </a:pPr>
            <a:r>
              <a:rPr lang="es-CO" sz="4200" spc="150">
                <a:solidFill>
                  <a:prstClr val="white"/>
                </a:solidFill>
                <a:latin typeface="Ancizar Sans" panose="020B0602040300000003" pitchFamily="34" charset="0"/>
              </a:rPr>
              <a:t>Área de</a:t>
            </a:r>
            <a:r>
              <a:rPr lang="es-CO" sz="4200" spc="100">
                <a:solidFill>
                  <a:prstClr val="white"/>
                </a:solidFill>
                <a:latin typeface="Ancizar Sans" panose="020B0602040300000003" pitchFamily="34" charset="0"/>
              </a:rPr>
              <a:t> </a:t>
            </a:r>
            <a:r>
              <a:rPr lang="es-CO" sz="2600">
                <a:solidFill>
                  <a:prstClr val="white"/>
                </a:solidFill>
                <a:latin typeface="Ancizar Sans" panose="020B0602040300000003" pitchFamily="34" charset="0"/>
              </a:rPr>
              <a:t>investigación </a:t>
            </a:r>
            <a:r>
              <a:rPr lang="es-CO" sz="2900">
                <a:solidFill>
                  <a:prstClr val="white"/>
                </a:solidFill>
                <a:latin typeface="Ancizar Sans" panose="020B0602040300000003" pitchFamily="34" charset="0"/>
              </a:rPr>
              <a:t>y aplicación</a:t>
            </a:r>
          </a:p>
        </p:txBody>
      </p:sp>
      <p:graphicFrame>
        <p:nvGraphicFramePr>
          <p:cNvPr id="7" name="Object 2">
            <a:extLst>
              <a:ext uri="{FF2B5EF4-FFF2-40B4-BE49-F238E27FC236}">
                <a16:creationId xmlns:a16="http://schemas.microsoft.com/office/drawing/2014/main" id="{A4A266FE-0CE3-4653-8B7B-3804F56C92A8}"/>
              </a:ext>
            </a:extLst>
          </p:cNvPr>
          <p:cNvGraphicFramePr>
            <a:graphicFrameLocks noChangeAspect="1"/>
          </p:cNvGraphicFramePr>
          <p:nvPr/>
        </p:nvGraphicFramePr>
        <p:xfrm>
          <a:off x="2144712" y="1653668"/>
          <a:ext cx="7902575" cy="4189412"/>
        </p:xfrm>
        <a:graphic>
          <a:graphicData uri="http://schemas.openxmlformats.org/presentationml/2006/ole">
            <mc:AlternateContent xmlns:mc="http://schemas.openxmlformats.org/markup-compatibility/2006">
              <mc:Choice xmlns:v="urn:schemas-microsoft-com:vml" Requires="v">
                <p:oleObj spid="_x0000_s47145" name="Document" r:id="rId3" imgW="8044073" imgH="4264353" progId="Word.Document.8">
                  <p:embed/>
                </p:oleObj>
              </mc:Choice>
              <mc:Fallback>
                <p:oleObj name="Document" r:id="rId3" imgW="8044073" imgH="4264353" progId="Word.Document.8">
                  <p:embed/>
                  <p:pic>
                    <p:nvPicPr>
                      <p:cNvPr id="7" name="Object 2">
                        <a:extLst>
                          <a:ext uri="{FF2B5EF4-FFF2-40B4-BE49-F238E27FC236}">
                            <a16:creationId xmlns:a16="http://schemas.microsoft.com/office/drawing/2014/main" id="{A4A266FE-0CE3-4653-8B7B-3804F56C9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712" y="1653668"/>
                        <a:ext cx="7902575" cy="4189412"/>
                      </a:xfrm>
                      <a:prstGeom prst="rect">
                        <a:avLst/>
                      </a:prstGeom>
                    </p:spPr>
                  </p:pic>
                </p:oleObj>
              </mc:Fallback>
            </mc:AlternateContent>
          </a:graphicData>
        </a:graphic>
      </p:graphicFrame>
      <p:sp>
        <p:nvSpPr>
          <p:cNvPr id="9" name="Text Box 4">
            <a:extLst>
              <a:ext uri="{FF2B5EF4-FFF2-40B4-BE49-F238E27FC236}">
                <a16:creationId xmlns:a16="http://schemas.microsoft.com/office/drawing/2014/main" id="{0F43E06F-04D8-4C73-9254-F21D9AFB3789}"/>
              </a:ext>
            </a:extLst>
          </p:cNvPr>
          <p:cNvSpPr txBox="1">
            <a:spLocks noChangeArrowheads="1"/>
          </p:cNvSpPr>
          <p:nvPr/>
        </p:nvSpPr>
        <p:spPr bwMode="auto">
          <a:xfrm>
            <a:off x="9976428" y="1653668"/>
            <a:ext cx="1524000" cy="701675"/>
          </a:xfrm>
          <a:prstGeom prst="rect">
            <a:avLst/>
          </a:prstGeom>
          <a:solidFill>
            <a:schemeClr val="tx2"/>
          </a:solidFill>
          <a:ln w="12700" cap="sq">
            <a:noFill/>
            <a:miter lim="800000"/>
            <a:headEnd type="none" w="sm" len="sm"/>
            <a:tailEnd type="none" w="sm" len="sm"/>
          </a:ln>
          <a:effectLst/>
        </p:spPr>
        <p:txBody>
          <a:bodyPr>
            <a:spAutoFit/>
          </a:bodyPr>
          <a:lstStyle/>
          <a:p>
            <a:pPr eaLnBrk="0" hangingPunct="0">
              <a:spcBef>
                <a:spcPct val="50000"/>
              </a:spcBef>
              <a:defRPr/>
            </a:pPr>
            <a:r>
              <a:rPr lang="es-ES" sz="2000">
                <a:solidFill>
                  <a:schemeClr val="bg1"/>
                </a:solidFill>
                <a:effectLst>
                  <a:outerShdw blurRad="38100" dist="38100" dir="2700000" algn="tl">
                    <a:srgbClr val="000000"/>
                  </a:outerShdw>
                </a:effectLst>
              </a:rPr>
              <a:t>Inteligencia ideal</a:t>
            </a:r>
          </a:p>
        </p:txBody>
      </p:sp>
      <p:sp>
        <p:nvSpPr>
          <p:cNvPr id="12" name="AutoShape 5">
            <a:extLst>
              <a:ext uri="{FF2B5EF4-FFF2-40B4-BE49-F238E27FC236}">
                <a16:creationId xmlns:a16="http://schemas.microsoft.com/office/drawing/2014/main" id="{64DA0E2D-64A9-425A-A29B-A4B7A33E49C9}"/>
              </a:ext>
            </a:extLst>
          </p:cNvPr>
          <p:cNvSpPr>
            <a:spLocks noChangeArrowheads="1"/>
          </p:cNvSpPr>
          <p:nvPr/>
        </p:nvSpPr>
        <p:spPr bwMode="auto">
          <a:xfrm>
            <a:off x="9711969" y="2277833"/>
            <a:ext cx="228600" cy="381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s-CO"/>
          </a:p>
        </p:txBody>
      </p:sp>
      <p:sp>
        <p:nvSpPr>
          <p:cNvPr id="5" name="Title 3">
            <a:extLst>
              <a:ext uri="{FF2B5EF4-FFF2-40B4-BE49-F238E27FC236}">
                <a16:creationId xmlns:a16="http://schemas.microsoft.com/office/drawing/2014/main" id="{A2FDD13F-D8C6-4F1E-837B-AB28867C3D7D}"/>
              </a:ext>
            </a:extLst>
          </p:cNvPr>
          <p:cNvSpPr>
            <a:spLocks noGrp="1"/>
          </p:cNvSpPr>
          <p:nvPr>
            <p:ph type="title"/>
          </p:nvPr>
        </p:nvSpPr>
        <p:spPr>
          <a:xfrm>
            <a:off x="939307" y="196909"/>
            <a:ext cx="7296911" cy="615553"/>
          </a:xfrm>
        </p:spPr>
        <p:txBody>
          <a:bodyPr wrap="square" lIns="0" tIns="0" rIns="0" bIns="0" anchor="t">
            <a:spAutoFit/>
          </a:bodyPr>
          <a:lstStyle/>
          <a:p>
            <a:r>
              <a:rPr lang="es-CO" sz="4000" b="1">
                <a:latin typeface="Ancizar Sans"/>
              </a:rPr>
              <a:t>¿</a:t>
            </a:r>
            <a:r>
              <a:rPr lang="es-MX" sz="4000" b="1">
                <a:latin typeface="Ancizar Sans"/>
              </a:rPr>
              <a:t>Qué es la inteligencia?</a:t>
            </a:r>
            <a:endParaRPr lang="en-US" sz="4000"/>
          </a:p>
        </p:txBody>
      </p:sp>
    </p:spTree>
    <p:extLst>
      <p:ext uri="{BB962C8B-B14F-4D97-AF65-F5344CB8AC3E}">
        <p14:creationId xmlns:p14="http://schemas.microsoft.com/office/powerpoint/2010/main" val="133988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checkerboard(across)">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9"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7C050B7-FA7B-4876-8DF4-AECF15C61209}"/>
              </a:ext>
            </a:extLst>
          </p:cNvPr>
          <p:cNvSpPr>
            <a:spLocks noGrp="1"/>
          </p:cNvSpPr>
          <p:nvPr>
            <p:ph type="sldNum" sz="quarter" idx="7"/>
          </p:nvPr>
        </p:nvSpPr>
        <p:spPr/>
        <p:txBody>
          <a:bodyPr/>
          <a:lstStyle/>
          <a:p>
            <a:pPr marL="38100">
              <a:lnSpc>
                <a:spcPts val="1430"/>
              </a:lnSpc>
            </a:pPr>
            <a:fld id="{81D60167-4931-47E6-BA6A-407CBD079E47}" type="slidenum">
              <a:rPr lang="es-CO" spc="-5" smtClean="0"/>
              <a:t>22</a:t>
            </a:fld>
            <a:endParaRPr lang="es-CO" spc="-5"/>
          </a:p>
        </p:txBody>
      </p:sp>
      <p:sp>
        <p:nvSpPr>
          <p:cNvPr id="13" name="Marcador de texto 2">
            <a:extLst>
              <a:ext uri="{FF2B5EF4-FFF2-40B4-BE49-F238E27FC236}">
                <a16:creationId xmlns:a16="http://schemas.microsoft.com/office/drawing/2014/main" id="{1F6930BC-AA6C-428C-80BA-AF26DB5AC266}"/>
              </a:ext>
            </a:extLst>
          </p:cNvPr>
          <p:cNvSpPr>
            <a:spLocks noGrp="1"/>
          </p:cNvSpPr>
          <p:nvPr>
            <p:ph type="body" idx="1"/>
          </p:nvPr>
        </p:nvSpPr>
        <p:spPr>
          <a:xfrm>
            <a:off x="379222" y="1213009"/>
            <a:ext cx="11433555" cy="738664"/>
          </a:xfrm>
        </p:spPr>
        <p:txBody>
          <a:bodyPr/>
          <a:lstStyle/>
          <a:p>
            <a:pPr algn="just"/>
            <a:r>
              <a:rPr lang="es-CO" sz="2400">
                <a:solidFill>
                  <a:srgbClr val="030303"/>
                </a:solidFill>
                <a:latin typeface="Ancizar Sans" panose="020B0602040300000003"/>
              </a:rPr>
              <a:t>Integra diversas líneas dentro de las ciencias computacionales, electrónica, mecánica, matemáticas y comunicaciones, entre otras.</a:t>
            </a:r>
          </a:p>
        </p:txBody>
      </p:sp>
      <p:pic>
        <p:nvPicPr>
          <p:cNvPr id="16" name="Picture 2" descr="Imagen relacionada">
            <a:extLst>
              <a:ext uri="{FF2B5EF4-FFF2-40B4-BE49-F238E27FC236}">
                <a16:creationId xmlns:a16="http://schemas.microsoft.com/office/drawing/2014/main" id="{DAD98AD7-3D97-40F5-B5E3-123EAB8C1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699" y="2201599"/>
            <a:ext cx="6372600" cy="2324353"/>
          </a:xfrm>
          <a:prstGeom prst="rect">
            <a:avLst/>
          </a:prstGeom>
          <a:noFill/>
          <a:extLst>
            <a:ext uri="{909E8E84-426E-40DD-AFC4-6F175D3DCCD1}">
              <a14:hiddenFill xmlns:a14="http://schemas.microsoft.com/office/drawing/2010/main">
                <a:solidFill>
                  <a:srgbClr val="FFFFFF"/>
                </a:solidFill>
              </a14:hiddenFill>
            </a:ext>
          </a:extLst>
        </p:spPr>
      </p:pic>
      <p:sp>
        <p:nvSpPr>
          <p:cNvPr id="17" name="Marcador de texto 2">
            <a:extLst>
              <a:ext uri="{FF2B5EF4-FFF2-40B4-BE49-F238E27FC236}">
                <a16:creationId xmlns:a16="http://schemas.microsoft.com/office/drawing/2014/main" id="{65935F43-4794-49CB-8FE1-42F48B6D99D0}"/>
              </a:ext>
            </a:extLst>
          </p:cNvPr>
          <p:cNvSpPr txBox="1">
            <a:spLocks/>
          </p:cNvSpPr>
          <p:nvPr/>
        </p:nvSpPr>
        <p:spPr>
          <a:xfrm>
            <a:off x="533400" y="4741698"/>
            <a:ext cx="11563897" cy="642292"/>
          </a:xfrm>
          <a:prstGeom prst="rect">
            <a:avLst/>
          </a:prstGeom>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ts val="2500"/>
              </a:lnSpc>
            </a:pPr>
            <a:r>
              <a:rPr lang="es-CO" sz="2400">
                <a:latin typeface="Ancizar Sans"/>
              </a:rPr>
              <a:t>Diseñar y crear entidades artificiales y programas que son capaces de solucionar problemas o bien efectuar labores de manera autónoma, usando algoritmos de comportamiento humano.</a:t>
            </a:r>
            <a:endParaRPr lang="en-US"/>
          </a:p>
        </p:txBody>
      </p:sp>
      <p:sp>
        <p:nvSpPr>
          <p:cNvPr id="18" name="Rectángulo 17">
            <a:extLst>
              <a:ext uri="{FF2B5EF4-FFF2-40B4-BE49-F238E27FC236}">
                <a16:creationId xmlns:a16="http://schemas.microsoft.com/office/drawing/2014/main" id="{44446EDD-0143-4965-9A52-4D88BD5020E5}"/>
              </a:ext>
            </a:extLst>
          </p:cNvPr>
          <p:cNvSpPr/>
          <p:nvPr/>
        </p:nvSpPr>
        <p:spPr>
          <a:xfrm>
            <a:off x="5570806" y="5708028"/>
            <a:ext cx="6679250" cy="253916"/>
          </a:xfrm>
          <a:prstGeom prst="rect">
            <a:avLst/>
          </a:prstGeom>
        </p:spPr>
        <p:txBody>
          <a:bodyPr wrap="square">
            <a:spAutoFit/>
          </a:bodyPr>
          <a:lstStyle/>
          <a:p>
            <a:r>
              <a:rPr lang="en-US" sz="1050" dirty="0" err="1">
                <a:latin typeface="Ancizar Serif" panose="020A0602070300000003"/>
                <a:ea typeface="Kalinga" panose="020B0502040204020203" pitchFamily="34" charset="0"/>
                <a:cs typeface="Times New Roman" panose="02020603050405020304" pitchFamily="18" charset="0"/>
              </a:rPr>
              <a:t>Kasabov</a:t>
            </a:r>
            <a:r>
              <a:rPr lang="en-US" sz="1050" dirty="0">
                <a:latin typeface="Ancizar Serif" panose="020A0602070300000003"/>
                <a:ea typeface="Kalinga" panose="020B0502040204020203" pitchFamily="34" charset="0"/>
                <a:cs typeface="Times New Roman" panose="02020603050405020304" pitchFamily="18" charset="0"/>
              </a:rPr>
              <a:t>, N &amp; </a:t>
            </a:r>
            <a:r>
              <a:rPr lang="en-US" sz="1050" dirty="0" err="1">
                <a:latin typeface="Ancizar Serif" panose="020A0602070300000003"/>
                <a:ea typeface="Kalinga" panose="020B0502040204020203" pitchFamily="34" charset="0"/>
                <a:cs typeface="Times New Roman" panose="02020603050405020304" pitchFamily="18" charset="0"/>
              </a:rPr>
              <a:t>Kozma</a:t>
            </a:r>
            <a:r>
              <a:rPr lang="en-US" sz="1050" dirty="0">
                <a:latin typeface="Ancizar Serif" panose="020A0602070300000003"/>
                <a:ea typeface="Kalinga" panose="020B0502040204020203" pitchFamily="34" charset="0"/>
                <a:cs typeface="Times New Roman" panose="02020603050405020304" pitchFamily="18" charset="0"/>
              </a:rPr>
              <a:t>, R. (1998). International  Journal  of  Intelligent  Systems, Vol. 13. John Wiley &amp; Sons, Inc. </a:t>
            </a:r>
            <a:endParaRPr lang="es-CO" sz="1050" dirty="0">
              <a:latin typeface="Ancizar Serif" panose="020A0602070300000003"/>
            </a:endParaRPr>
          </a:p>
        </p:txBody>
      </p:sp>
      <p:sp>
        <p:nvSpPr>
          <p:cNvPr id="21" name="Rectángulo 20">
            <a:extLst>
              <a:ext uri="{FF2B5EF4-FFF2-40B4-BE49-F238E27FC236}">
                <a16:creationId xmlns:a16="http://schemas.microsoft.com/office/drawing/2014/main" id="{8E4FB9D0-A68A-4139-8F93-957DC99E1CA1}"/>
              </a:ext>
            </a:extLst>
          </p:cNvPr>
          <p:cNvSpPr/>
          <p:nvPr/>
        </p:nvSpPr>
        <p:spPr>
          <a:xfrm>
            <a:off x="3200400" y="2892890"/>
            <a:ext cx="2242620" cy="1072217"/>
          </a:xfrm>
          <a:prstGeom prst="rect">
            <a:avLst/>
          </a:prstGeom>
        </p:spPr>
        <p:txBody>
          <a:bodyPr wrap="square">
            <a:spAutoFit/>
          </a:bodyPr>
          <a:lstStyle/>
          <a:p>
            <a:pPr>
              <a:lnSpc>
                <a:spcPts val="2500"/>
              </a:lnSpc>
            </a:pPr>
            <a:r>
              <a:rPr lang="es-CO" sz="4200" spc="150">
                <a:solidFill>
                  <a:schemeClr val="bg1"/>
                </a:solidFill>
                <a:latin typeface="Ancizar Sans" panose="020B0602040300000003" pitchFamily="34" charset="0"/>
              </a:rPr>
              <a:t>Área de</a:t>
            </a:r>
            <a:r>
              <a:rPr lang="es-CO" sz="4200" spc="100">
                <a:solidFill>
                  <a:schemeClr val="bg1"/>
                </a:solidFill>
                <a:latin typeface="Ancizar Sans" panose="020B0602040300000003" pitchFamily="34" charset="0"/>
              </a:rPr>
              <a:t> </a:t>
            </a:r>
            <a:r>
              <a:rPr lang="es-CO" sz="2600">
                <a:solidFill>
                  <a:schemeClr val="bg1"/>
                </a:solidFill>
                <a:latin typeface="Ancizar Sans" panose="020B0602040300000003" pitchFamily="34" charset="0"/>
              </a:rPr>
              <a:t>investigación </a:t>
            </a:r>
            <a:r>
              <a:rPr lang="es-CO" sz="2900">
                <a:solidFill>
                  <a:schemeClr val="bg1"/>
                </a:solidFill>
                <a:latin typeface="Ancizar Sans" panose="020B0602040300000003" pitchFamily="34" charset="0"/>
              </a:rPr>
              <a:t>y aplicación</a:t>
            </a:r>
          </a:p>
        </p:txBody>
      </p:sp>
      <p:sp>
        <p:nvSpPr>
          <p:cNvPr id="6" name="TextBox 5">
            <a:extLst>
              <a:ext uri="{FF2B5EF4-FFF2-40B4-BE49-F238E27FC236}">
                <a16:creationId xmlns:a16="http://schemas.microsoft.com/office/drawing/2014/main" id="{32EE8BA3-9B81-48DC-8967-F68606102A34}"/>
              </a:ext>
            </a:extLst>
          </p:cNvPr>
          <p:cNvSpPr txBox="1"/>
          <p:nvPr/>
        </p:nvSpPr>
        <p:spPr>
          <a:xfrm>
            <a:off x="844216" y="152400"/>
            <a:ext cx="524977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4000" b="1">
                <a:latin typeface="Ancizar Sans"/>
              </a:rPr>
              <a:t>Inteligencia Artificial</a:t>
            </a:r>
            <a:endParaRPr lang="en-US" sz="4000"/>
          </a:p>
        </p:txBody>
      </p:sp>
    </p:spTree>
    <p:extLst>
      <p:ext uri="{BB962C8B-B14F-4D97-AF65-F5344CB8AC3E}">
        <p14:creationId xmlns:p14="http://schemas.microsoft.com/office/powerpoint/2010/main" val="1300980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6">
            <a:extLst>
              <a:ext uri="{FF2B5EF4-FFF2-40B4-BE49-F238E27FC236}">
                <a16:creationId xmlns:a16="http://schemas.microsoft.com/office/drawing/2014/main" id="{0F7CF981-A7FF-4FB7-8B77-2E9C2EAEA84F}"/>
              </a:ext>
            </a:extLst>
          </p:cNvPr>
          <p:cNvPicPr>
            <a:picLocks noChangeAspect="1"/>
          </p:cNvPicPr>
          <p:nvPr/>
        </p:nvPicPr>
        <p:blipFill>
          <a:blip r:embed="rId2"/>
          <a:stretch>
            <a:fillRect/>
          </a:stretch>
        </p:blipFill>
        <p:spPr>
          <a:xfrm>
            <a:off x="-2822" y="2256447"/>
            <a:ext cx="12197643" cy="2359215"/>
          </a:xfrm>
          <a:prstGeom prst="rect">
            <a:avLst/>
          </a:prstGeom>
        </p:spPr>
      </p:pic>
      <p:sp>
        <p:nvSpPr>
          <p:cNvPr id="4" name="Marcador de número de diapositiva 3">
            <a:extLst>
              <a:ext uri="{FF2B5EF4-FFF2-40B4-BE49-F238E27FC236}">
                <a16:creationId xmlns:a16="http://schemas.microsoft.com/office/drawing/2014/main" id="{07C050B7-FA7B-4876-8DF4-AECF15C61209}"/>
              </a:ext>
            </a:extLst>
          </p:cNvPr>
          <p:cNvSpPr>
            <a:spLocks noGrp="1"/>
          </p:cNvSpPr>
          <p:nvPr>
            <p:ph type="sldNum" sz="quarter" idx="7"/>
          </p:nvPr>
        </p:nvSpPr>
        <p:spPr/>
        <p:txBody>
          <a:bodyPr/>
          <a:lstStyle/>
          <a:p>
            <a:pPr marL="38100">
              <a:lnSpc>
                <a:spcPts val="1430"/>
              </a:lnSpc>
            </a:pPr>
            <a:fld id="{81D60167-4931-47E6-BA6A-407CBD079E47}" type="slidenum">
              <a:rPr lang="es-CO" spc="-5" smtClean="0"/>
              <a:t>23</a:t>
            </a:fld>
            <a:endParaRPr lang="es-CO" spc="-5"/>
          </a:p>
        </p:txBody>
      </p:sp>
      <p:pic>
        <p:nvPicPr>
          <p:cNvPr id="8" name="Imagen 8">
            <a:extLst>
              <a:ext uri="{FF2B5EF4-FFF2-40B4-BE49-F238E27FC236}">
                <a16:creationId xmlns:a16="http://schemas.microsoft.com/office/drawing/2014/main" id="{2772D569-5DEB-49C9-B6D7-CB0BB5ADDB5C}"/>
              </a:ext>
            </a:extLst>
          </p:cNvPr>
          <p:cNvPicPr>
            <a:picLocks noChangeAspect="1"/>
          </p:cNvPicPr>
          <p:nvPr/>
        </p:nvPicPr>
        <p:blipFill>
          <a:blip r:embed="rId3"/>
          <a:stretch>
            <a:fillRect/>
          </a:stretch>
        </p:blipFill>
        <p:spPr>
          <a:xfrm>
            <a:off x="1521178" y="4567252"/>
            <a:ext cx="2573867" cy="1618166"/>
          </a:xfrm>
          <a:prstGeom prst="rect">
            <a:avLst/>
          </a:prstGeom>
        </p:spPr>
      </p:pic>
      <p:pic>
        <p:nvPicPr>
          <p:cNvPr id="9" name="Imagen 9">
            <a:extLst>
              <a:ext uri="{FF2B5EF4-FFF2-40B4-BE49-F238E27FC236}">
                <a16:creationId xmlns:a16="http://schemas.microsoft.com/office/drawing/2014/main" id="{9C6FF848-A6A5-4742-8405-DF1644EA9F28}"/>
              </a:ext>
            </a:extLst>
          </p:cNvPr>
          <p:cNvPicPr>
            <a:picLocks noChangeAspect="1"/>
          </p:cNvPicPr>
          <p:nvPr/>
        </p:nvPicPr>
        <p:blipFill>
          <a:blip r:embed="rId4"/>
          <a:stretch>
            <a:fillRect/>
          </a:stretch>
        </p:blipFill>
        <p:spPr>
          <a:xfrm>
            <a:off x="4207581" y="939978"/>
            <a:ext cx="982839" cy="1323270"/>
          </a:xfrm>
          <a:prstGeom prst="rect">
            <a:avLst/>
          </a:prstGeom>
        </p:spPr>
      </p:pic>
      <p:pic>
        <p:nvPicPr>
          <p:cNvPr id="10" name="Imagen 10">
            <a:extLst>
              <a:ext uri="{FF2B5EF4-FFF2-40B4-BE49-F238E27FC236}">
                <a16:creationId xmlns:a16="http://schemas.microsoft.com/office/drawing/2014/main" id="{07FD0C98-4989-4700-A389-AB8DC852E121}"/>
              </a:ext>
            </a:extLst>
          </p:cNvPr>
          <p:cNvPicPr>
            <a:picLocks noChangeAspect="1"/>
          </p:cNvPicPr>
          <p:nvPr/>
        </p:nvPicPr>
        <p:blipFill>
          <a:blip r:embed="rId5"/>
          <a:stretch>
            <a:fillRect/>
          </a:stretch>
        </p:blipFill>
        <p:spPr>
          <a:xfrm>
            <a:off x="4893733" y="4703403"/>
            <a:ext cx="1670756" cy="1176529"/>
          </a:xfrm>
          <a:prstGeom prst="rect">
            <a:avLst/>
          </a:prstGeom>
        </p:spPr>
      </p:pic>
      <p:pic>
        <p:nvPicPr>
          <p:cNvPr id="11" name="Imagen 11">
            <a:extLst>
              <a:ext uri="{FF2B5EF4-FFF2-40B4-BE49-F238E27FC236}">
                <a16:creationId xmlns:a16="http://schemas.microsoft.com/office/drawing/2014/main" id="{6D5283E6-19BB-4057-B605-7738E59CC170}"/>
              </a:ext>
            </a:extLst>
          </p:cNvPr>
          <p:cNvPicPr>
            <a:picLocks noChangeAspect="1"/>
          </p:cNvPicPr>
          <p:nvPr/>
        </p:nvPicPr>
        <p:blipFill>
          <a:blip r:embed="rId6"/>
          <a:stretch>
            <a:fillRect/>
          </a:stretch>
        </p:blipFill>
        <p:spPr>
          <a:xfrm>
            <a:off x="6841066" y="4653870"/>
            <a:ext cx="2743200" cy="1247370"/>
          </a:xfrm>
          <a:prstGeom prst="rect">
            <a:avLst/>
          </a:prstGeom>
        </p:spPr>
      </p:pic>
      <p:pic>
        <p:nvPicPr>
          <p:cNvPr id="12" name="Imagen 12">
            <a:extLst>
              <a:ext uri="{FF2B5EF4-FFF2-40B4-BE49-F238E27FC236}">
                <a16:creationId xmlns:a16="http://schemas.microsoft.com/office/drawing/2014/main" id="{277C5036-4DEE-477D-B81A-7B6330E9181C}"/>
              </a:ext>
            </a:extLst>
          </p:cNvPr>
          <p:cNvPicPr>
            <a:picLocks noChangeAspect="1"/>
          </p:cNvPicPr>
          <p:nvPr/>
        </p:nvPicPr>
        <p:blipFill>
          <a:blip r:embed="rId7"/>
          <a:stretch>
            <a:fillRect/>
          </a:stretch>
        </p:blipFill>
        <p:spPr>
          <a:xfrm>
            <a:off x="10270068" y="4520511"/>
            <a:ext cx="1346201" cy="1231869"/>
          </a:xfrm>
          <a:prstGeom prst="rect">
            <a:avLst/>
          </a:prstGeom>
        </p:spPr>
      </p:pic>
      <p:pic>
        <p:nvPicPr>
          <p:cNvPr id="13" name="Imagen 13">
            <a:extLst>
              <a:ext uri="{FF2B5EF4-FFF2-40B4-BE49-F238E27FC236}">
                <a16:creationId xmlns:a16="http://schemas.microsoft.com/office/drawing/2014/main" id="{0DEAE8CD-4AC4-4C22-8AAB-FF0905C4F6C8}"/>
              </a:ext>
            </a:extLst>
          </p:cNvPr>
          <p:cNvPicPr>
            <a:picLocks noChangeAspect="1"/>
          </p:cNvPicPr>
          <p:nvPr/>
        </p:nvPicPr>
        <p:blipFill>
          <a:blip r:embed="rId8"/>
          <a:stretch>
            <a:fillRect/>
          </a:stretch>
        </p:blipFill>
        <p:spPr>
          <a:xfrm>
            <a:off x="7941733" y="1261885"/>
            <a:ext cx="2023534" cy="1159229"/>
          </a:xfrm>
          <a:prstGeom prst="rect">
            <a:avLst/>
          </a:prstGeom>
        </p:spPr>
      </p:pic>
      <p:pic>
        <p:nvPicPr>
          <p:cNvPr id="14" name="Imagen 14">
            <a:extLst>
              <a:ext uri="{FF2B5EF4-FFF2-40B4-BE49-F238E27FC236}">
                <a16:creationId xmlns:a16="http://schemas.microsoft.com/office/drawing/2014/main" id="{E1FF44AE-3F70-4566-99D8-D7C35D0AE826}"/>
              </a:ext>
            </a:extLst>
          </p:cNvPr>
          <p:cNvPicPr>
            <a:picLocks noChangeAspect="1"/>
          </p:cNvPicPr>
          <p:nvPr/>
        </p:nvPicPr>
        <p:blipFill>
          <a:blip r:embed="rId9"/>
          <a:stretch>
            <a:fillRect/>
          </a:stretch>
        </p:blipFill>
        <p:spPr>
          <a:xfrm>
            <a:off x="10016067" y="1040550"/>
            <a:ext cx="2094089" cy="1122123"/>
          </a:xfrm>
          <a:prstGeom prst="rect">
            <a:avLst/>
          </a:prstGeom>
        </p:spPr>
      </p:pic>
      <p:pic>
        <p:nvPicPr>
          <p:cNvPr id="15" name="Imagen 15">
            <a:extLst>
              <a:ext uri="{FF2B5EF4-FFF2-40B4-BE49-F238E27FC236}">
                <a16:creationId xmlns:a16="http://schemas.microsoft.com/office/drawing/2014/main" id="{01A142BE-4A5C-4378-90FF-3C55D9A1FC52}"/>
              </a:ext>
            </a:extLst>
          </p:cNvPr>
          <p:cNvPicPr>
            <a:picLocks noChangeAspect="1"/>
          </p:cNvPicPr>
          <p:nvPr/>
        </p:nvPicPr>
        <p:blipFill>
          <a:blip r:embed="rId10"/>
          <a:stretch>
            <a:fillRect/>
          </a:stretch>
        </p:blipFill>
        <p:spPr>
          <a:xfrm>
            <a:off x="5754511" y="1439820"/>
            <a:ext cx="1868313" cy="902139"/>
          </a:xfrm>
          <a:prstGeom prst="rect">
            <a:avLst/>
          </a:prstGeom>
        </p:spPr>
      </p:pic>
      <p:pic>
        <p:nvPicPr>
          <p:cNvPr id="6" name="Imagen 7">
            <a:extLst>
              <a:ext uri="{FF2B5EF4-FFF2-40B4-BE49-F238E27FC236}">
                <a16:creationId xmlns:a16="http://schemas.microsoft.com/office/drawing/2014/main" id="{F6891398-C532-4B03-9745-774822422206}"/>
              </a:ext>
            </a:extLst>
          </p:cNvPr>
          <p:cNvPicPr>
            <a:picLocks noChangeAspect="1"/>
          </p:cNvPicPr>
          <p:nvPr/>
        </p:nvPicPr>
        <p:blipFill>
          <a:blip r:embed="rId11"/>
          <a:stretch>
            <a:fillRect/>
          </a:stretch>
        </p:blipFill>
        <p:spPr>
          <a:xfrm>
            <a:off x="1829328" y="1109309"/>
            <a:ext cx="1491898" cy="1577270"/>
          </a:xfrm>
          <a:prstGeom prst="rect">
            <a:avLst/>
          </a:prstGeom>
        </p:spPr>
      </p:pic>
      <p:sp>
        <p:nvSpPr>
          <p:cNvPr id="7" name="TextBox 6">
            <a:extLst>
              <a:ext uri="{FF2B5EF4-FFF2-40B4-BE49-F238E27FC236}">
                <a16:creationId xmlns:a16="http://schemas.microsoft.com/office/drawing/2014/main" id="{917DE963-DCE2-457B-8AB1-DE69237807DA}"/>
              </a:ext>
            </a:extLst>
          </p:cNvPr>
          <p:cNvSpPr txBox="1"/>
          <p:nvPr/>
        </p:nvSpPr>
        <p:spPr>
          <a:xfrm>
            <a:off x="824163" y="132347"/>
            <a:ext cx="113658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4000" b="1">
                <a:latin typeface="Ancizar Sans"/>
              </a:rPr>
              <a:t>15 momentos clave en la historia de la IA</a:t>
            </a:r>
            <a:endParaRPr lang="es-ES"/>
          </a:p>
        </p:txBody>
      </p:sp>
    </p:spTree>
    <p:extLst>
      <p:ext uri="{BB962C8B-B14F-4D97-AF65-F5344CB8AC3E}">
        <p14:creationId xmlns:p14="http://schemas.microsoft.com/office/powerpoint/2010/main" val="399396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7C050B7-FA7B-4876-8DF4-AECF15C61209}"/>
              </a:ext>
            </a:extLst>
          </p:cNvPr>
          <p:cNvSpPr>
            <a:spLocks noGrp="1"/>
          </p:cNvSpPr>
          <p:nvPr>
            <p:ph type="sldNum" sz="quarter" idx="7"/>
          </p:nvPr>
        </p:nvSpPr>
        <p:spPr/>
        <p:txBody>
          <a:bodyPr/>
          <a:lstStyle/>
          <a:p>
            <a:pPr marL="38100">
              <a:lnSpc>
                <a:spcPts val="1430"/>
              </a:lnSpc>
            </a:pPr>
            <a:fld id="{81D60167-4931-47E6-BA6A-407CBD079E47}" type="slidenum">
              <a:rPr lang="es-CO" spc="-5" smtClean="0"/>
              <a:t>24</a:t>
            </a:fld>
            <a:endParaRPr lang="es-CO" spc="-5"/>
          </a:p>
        </p:txBody>
      </p:sp>
      <p:pic>
        <p:nvPicPr>
          <p:cNvPr id="8" name="Imagen 8">
            <a:extLst>
              <a:ext uri="{FF2B5EF4-FFF2-40B4-BE49-F238E27FC236}">
                <a16:creationId xmlns:a16="http://schemas.microsoft.com/office/drawing/2014/main" id="{F29C2FF9-AA7A-47D5-B37A-DD8A76A2B53C}"/>
              </a:ext>
            </a:extLst>
          </p:cNvPr>
          <p:cNvPicPr>
            <a:picLocks noChangeAspect="1"/>
          </p:cNvPicPr>
          <p:nvPr/>
        </p:nvPicPr>
        <p:blipFill>
          <a:blip r:embed="rId2"/>
          <a:stretch>
            <a:fillRect/>
          </a:stretch>
        </p:blipFill>
        <p:spPr>
          <a:xfrm>
            <a:off x="-2822" y="2055896"/>
            <a:ext cx="12197643" cy="2746208"/>
          </a:xfrm>
          <a:prstGeom prst="rect">
            <a:avLst/>
          </a:prstGeom>
        </p:spPr>
      </p:pic>
      <p:pic>
        <p:nvPicPr>
          <p:cNvPr id="9" name="Imagen 9">
            <a:extLst>
              <a:ext uri="{FF2B5EF4-FFF2-40B4-BE49-F238E27FC236}">
                <a16:creationId xmlns:a16="http://schemas.microsoft.com/office/drawing/2014/main" id="{2C04D0CB-E8F8-490D-951D-CE921B7E1BEA}"/>
              </a:ext>
            </a:extLst>
          </p:cNvPr>
          <p:cNvPicPr>
            <a:picLocks noChangeAspect="1"/>
          </p:cNvPicPr>
          <p:nvPr/>
        </p:nvPicPr>
        <p:blipFill>
          <a:blip r:embed="rId3"/>
          <a:stretch>
            <a:fillRect/>
          </a:stretch>
        </p:blipFill>
        <p:spPr>
          <a:xfrm>
            <a:off x="5712177" y="991267"/>
            <a:ext cx="2983088" cy="1277133"/>
          </a:xfrm>
          <a:prstGeom prst="rect">
            <a:avLst/>
          </a:prstGeom>
        </p:spPr>
      </p:pic>
      <p:pic>
        <p:nvPicPr>
          <p:cNvPr id="10" name="Imagen 10">
            <a:extLst>
              <a:ext uri="{FF2B5EF4-FFF2-40B4-BE49-F238E27FC236}">
                <a16:creationId xmlns:a16="http://schemas.microsoft.com/office/drawing/2014/main" id="{50A25210-B5C2-4D04-A363-1A18B5EC66BB}"/>
              </a:ext>
            </a:extLst>
          </p:cNvPr>
          <p:cNvPicPr>
            <a:picLocks noChangeAspect="1"/>
          </p:cNvPicPr>
          <p:nvPr/>
        </p:nvPicPr>
        <p:blipFill>
          <a:blip r:embed="rId4"/>
          <a:stretch>
            <a:fillRect/>
          </a:stretch>
        </p:blipFill>
        <p:spPr>
          <a:xfrm>
            <a:off x="669646" y="4789138"/>
            <a:ext cx="2150534" cy="1343724"/>
          </a:xfrm>
          <a:prstGeom prst="rect">
            <a:avLst/>
          </a:prstGeom>
        </p:spPr>
      </p:pic>
      <p:pic>
        <p:nvPicPr>
          <p:cNvPr id="11" name="Imagen 11">
            <a:extLst>
              <a:ext uri="{FF2B5EF4-FFF2-40B4-BE49-F238E27FC236}">
                <a16:creationId xmlns:a16="http://schemas.microsoft.com/office/drawing/2014/main" id="{AEC87590-9EA0-411E-949D-02BAD1FD9052}"/>
              </a:ext>
            </a:extLst>
          </p:cNvPr>
          <p:cNvPicPr>
            <a:picLocks noChangeAspect="1"/>
          </p:cNvPicPr>
          <p:nvPr/>
        </p:nvPicPr>
        <p:blipFill>
          <a:blip r:embed="rId5"/>
          <a:stretch>
            <a:fillRect/>
          </a:stretch>
        </p:blipFill>
        <p:spPr>
          <a:xfrm>
            <a:off x="3863622" y="4446502"/>
            <a:ext cx="3194756" cy="1704440"/>
          </a:xfrm>
          <a:prstGeom prst="rect">
            <a:avLst/>
          </a:prstGeom>
        </p:spPr>
      </p:pic>
      <p:pic>
        <p:nvPicPr>
          <p:cNvPr id="13" name="Imagen 13">
            <a:extLst>
              <a:ext uri="{FF2B5EF4-FFF2-40B4-BE49-F238E27FC236}">
                <a16:creationId xmlns:a16="http://schemas.microsoft.com/office/drawing/2014/main" id="{43A2FF8D-9406-475D-813F-3FD09E371218}"/>
              </a:ext>
            </a:extLst>
          </p:cNvPr>
          <p:cNvPicPr>
            <a:picLocks noChangeAspect="1"/>
          </p:cNvPicPr>
          <p:nvPr/>
        </p:nvPicPr>
        <p:blipFill>
          <a:blip r:embed="rId6"/>
          <a:stretch>
            <a:fillRect/>
          </a:stretch>
        </p:blipFill>
        <p:spPr>
          <a:xfrm>
            <a:off x="9818511" y="696367"/>
            <a:ext cx="2051756" cy="1401268"/>
          </a:xfrm>
          <a:prstGeom prst="rect">
            <a:avLst/>
          </a:prstGeom>
        </p:spPr>
      </p:pic>
      <p:pic>
        <p:nvPicPr>
          <p:cNvPr id="14" name="Imagen 14">
            <a:extLst>
              <a:ext uri="{FF2B5EF4-FFF2-40B4-BE49-F238E27FC236}">
                <a16:creationId xmlns:a16="http://schemas.microsoft.com/office/drawing/2014/main" id="{FD8F3167-63A0-4547-A23E-219958814928}"/>
              </a:ext>
            </a:extLst>
          </p:cNvPr>
          <p:cNvPicPr>
            <a:picLocks noChangeAspect="1"/>
          </p:cNvPicPr>
          <p:nvPr/>
        </p:nvPicPr>
        <p:blipFill>
          <a:blip r:embed="rId7"/>
          <a:stretch>
            <a:fillRect/>
          </a:stretch>
        </p:blipFill>
        <p:spPr>
          <a:xfrm>
            <a:off x="2537178" y="856270"/>
            <a:ext cx="1571979" cy="1293127"/>
          </a:xfrm>
          <a:prstGeom prst="rect">
            <a:avLst/>
          </a:prstGeom>
        </p:spPr>
      </p:pic>
      <p:grpSp>
        <p:nvGrpSpPr>
          <p:cNvPr id="3" name="Grupo 2">
            <a:extLst>
              <a:ext uri="{FF2B5EF4-FFF2-40B4-BE49-F238E27FC236}">
                <a16:creationId xmlns:a16="http://schemas.microsoft.com/office/drawing/2014/main" id="{8AAED92A-E0FD-4826-93E7-A24368DC1307}"/>
              </a:ext>
            </a:extLst>
          </p:cNvPr>
          <p:cNvGrpSpPr/>
          <p:nvPr/>
        </p:nvGrpSpPr>
        <p:grpSpPr>
          <a:xfrm>
            <a:off x="7617178" y="4676507"/>
            <a:ext cx="3999089" cy="1230320"/>
            <a:chOff x="7617178" y="4676507"/>
            <a:chExt cx="3999089" cy="1230320"/>
          </a:xfrm>
        </p:grpSpPr>
        <p:pic>
          <p:nvPicPr>
            <p:cNvPr id="16" name="Imagen 16">
              <a:extLst>
                <a:ext uri="{FF2B5EF4-FFF2-40B4-BE49-F238E27FC236}">
                  <a16:creationId xmlns:a16="http://schemas.microsoft.com/office/drawing/2014/main" id="{E1F2883A-930D-4D77-BF5E-3A034B3F76EE}"/>
                </a:ext>
              </a:extLst>
            </p:cNvPr>
            <p:cNvPicPr>
              <a:picLocks noChangeAspect="1"/>
            </p:cNvPicPr>
            <p:nvPr/>
          </p:nvPicPr>
          <p:blipFill>
            <a:blip r:embed="rId8"/>
            <a:stretch>
              <a:fillRect/>
            </a:stretch>
          </p:blipFill>
          <p:spPr>
            <a:xfrm>
              <a:off x="7617178" y="4676507"/>
              <a:ext cx="2206978" cy="1230320"/>
            </a:xfrm>
            <a:prstGeom prst="rect">
              <a:avLst/>
            </a:prstGeom>
          </p:spPr>
        </p:pic>
        <p:pic>
          <p:nvPicPr>
            <p:cNvPr id="17" name="Imagen 17">
              <a:extLst>
                <a:ext uri="{FF2B5EF4-FFF2-40B4-BE49-F238E27FC236}">
                  <a16:creationId xmlns:a16="http://schemas.microsoft.com/office/drawing/2014/main" id="{AD057261-85DF-48B1-9AA6-7C65310376B5}"/>
                </a:ext>
              </a:extLst>
            </p:cNvPr>
            <p:cNvPicPr>
              <a:picLocks noChangeAspect="1"/>
            </p:cNvPicPr>
            <p:nvPr/>
          </p:nvPicPr>
          <p:blipFill>
            <a:blip r:embed="rId9"/>
            <a:stretch>
              <a:fillRect/>
            </a:stretch>
          </p:blipFill>
          <p:spPr>
            <a:xfrm>
              <a:off x="10326511" y="4682068"/>
              <a:ext cx="1289756" cy="1205090"/>
            </a:xfrm>
            <a:prstGeom prst="rect">
              <a:avLst/>
            </a:prstGeom>
          </p:spPr>
        </p:pic>
      </p:grpSp>
      <p:sp>
        <p:nvSpPr>
          <p:cNvPr id="12" name="CuadroTexto 1">
            <a:extLst>
              <a:ext uri="{FF2B5EF4-FFF2-40B4-BE49-F238E27FC236}">
                <a16:creationId xmlns:a16="http://schemas.microsoft.com/office/drawing/2014/main" id="{E57D66B2-05FF-4A3B-992B-FAD09D09192E}"/>
              </a:ext>
            </a:extLst>
          </p:cNvPr>
          <p:cNvSpPr txBox="1"/>
          <p:nvPr/>
        </p:nvSpPr>
        <p:spPr>
          <a:xfrm>
            <a:off x="0" y="6059903"/>
            <a:ext cx="8565445" cy="507831"/>
          </a:xfrm>
          <a:prstGeom prst="rect">
            <a:avLst/>
          </a:prstGeom>
          <a:solidFill>
            <a:srgbClr val="FFFFFF"/>
          </a:solid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900" b="1">
                <a:latin typeface="Ancizar Serif"/>
                <a:cs typeface="Ancizar Sans"/>
              </a:rPr>
              <a:t>Tomado de:</a:t>
            </a:r>
            <a:r>
              <a:rPr lang="es-ES" sz="900">
                <a:latin typeface="Ancizar Serif"/>
                <a:cs typeface="Ancizar Sans"/>
              </a:rPr>
              <a:t> </a:t>
            </a:r>
            <a:r>
              <a:rPr lang="es-ES" sz="900">
                <a:ea typeface="+mn-lt"/>
                <a:cs typeface="+mn-lt"/>
              </a:rPr>
              <a:t>BBC. (</a:t>
            </a:r>
            <a:r>
              <a:rPr lang="es-ES" sz="900" err="1">
                <a:ea typeface="+mn-lt"/>
                <a:cs typeface="+mn-lt"/>
              </a:rPr>
              <a:t>n.d</a:t>
            </a:r>
            <a:r>
              <a:rPr lang="es-ES" sz="900">
                <a:ea typeface="+mn-lt"/>
                <a:cs typeface="+mn-lt"/>
              </a:rPr>
              <a:t>.). AI: 15 </a:t>
            </a:r>
            <a:r>
              <a:rPr lang="es-ES" sz="900" err="1">
                <a:ea typeface="+mn-lt"/>
                <a:cs typeface="+mn-lt"/>
              </a:rPr>
              <a:t>key</a:t>
            </a:r>
            <a:r>
              <a:rPr lang="es-ES" sz="900">
                <a:ea typeface="+mn-lt"/>
                <a:cs typeface="+mn-lt"/>
              </a:rPr>
              <a:t> </a:t>
            </a:r>
            <a:r>
              <a:rPr lang="es-ES" sz="900" err="1">
                <a:ea typeface="+mn-lt"/>
                <a:cs typeface="+mn-lt"/>
              </a:rPr>
              <a:t>moments</a:t>
            </a:r>
            <a:r>
              <a:rPr lang="es-ES" sz="900">
                <a:ea typeface="+mn-lt"/>
                <a:cs typeface="+mn-lt"/>
              </a:rPr>
              <a:t> in </a:t>
            </a:r>
            <a:r>
              <a:rPr lang="es-ES" sz="900" err="1">
                <a:ea typeface="+mn-lt"/>
                <a:cs typeface="+mn-lt"/>
              </a:rPr>
              <a:t>the</a:t>
            </a:r>
            <a:r>
              <a:rPr lang="es-ES" sz="900">
                <a:ea typeface="+mn-lt"/>
                <a:cs typeface="+mn-lt"/>
              </a:rPr>
              <a:t> </a:t>
            </a:r>
            <a:r>
              <a:rPr lang="es-ES" sz="900" err="1">
                <a:ea typeface="+mn-lt"/>
                <a:cs typeface="+mn-lt"/>
              </a:rPr>
              <a:t>story</a:t>
            </a:r>
            <a:r>
              <a:rPr lang="es-ES" sz="900">
                <a:ea typeface="+mn-lt"/>
                <a:cs typeface="+mn-lt"/>
              </a:rPr>
              <a:t> </a:t>
            </a:r>
            <a:r>
              <a:rPr lang="es-ES" sz="900" err="1">
                <a:ea typeface="+mn-lt"/>
                <a:cs typeface="+mn-lt"/>
              </a:rPr>
              <a:t>of</a:t>
            </a:r>
            <a:r>
              <a:rPr lang="es-ES" sz="900">
                <a:ea typeface="+mn-lt"/>
                <a:cs typeface="+mn-lt"/>
              </a:rPr>
              <a:t> artificial </a:t>
            </a:r>
            <a:r>
              <a:rPr lang="es-ES" sz="900" err="1">
                <a:ea typeface="+mn-lt"/>
                <a:cs typeface="+mn-lt"/>
              </a:rPr>
              <a:t>intelligence</a:t>
            </a:r>
            <a:r>
              <a:rPr lang="es-ES" sz="900">
                <a:ea typeface="+mn-lt"/>
                <a:cs typeface="+mn-lt"/>
              </a:rPr>
              <a:t>. </a:t>
            </a:r>
            <a:r>
              <a:rPr lang="es-ES" sz="900" i="1">
                <a:ea typeface="+mn-lt"/>
                <a:cs typeface="+mn-lt"/>
              </a:rPr>
              <a:t>AI: 15 Key </a:t>
            </a:r>
            <a:r>
              <a:rPr lang="es-ES" sz="900" i="1" err="1">
                <a:ea typeface="+mn-lt"/>
                <a:cs typeface="+mn-lt"/>
              </a:rPr>
              <a:t>Moments</a:t>
            </a:r>
            <a:r>
              <a:rPr lang="es-ES" sz="900" i="1">
                <a:ea typeface="+mn-lt"/>
                <a:cs typeface="+mn-lt"/>
              </a:rPr>
              <a:t> in </a:t>
            </a:r>
            <a:r>
              <a:rPr lang="es-ES" sz="900" i="1" err="1">
                <a:ea typeface="+mn-lt"/>
                <a:cs typeface="+mn-lt"/>
              </a:rPr>
              <a:t>the</a:t>
            </a:r>
            <a:r>
              <a:rPr lang="es-ES" sz="900" i="1">
                <a:ea typeface="+mn-lt"/>
                <a:cs typeface="+mn-lt"/>
              </a:rPr>
              <a:t> </a:t>
            </a:r>
            <a:r>
              <a:rPr lang="es-ES" sz="900" i="1" err="1">
                <a:ea typeface="+mn-lt"/>
                <a:cs typeface="+mn-lt"/>
              </a:rPr>
              <a:t>Story</a:t>
            </a:r>
            <a:r>
              <a:rPr lang="es-ES" sz="900" i="1">
                <a:ea typeface="+mn-lt"/>
                <a:cs typeface="+mn-lt"/>
              </a:rPr>
              <a:t> </a:t>
            </a:r>
            <a:r>
              <a:rPr lang="es-ES" sz="900" i="1" err="1">
                <a:ea typeface="+mn-lt"/>
                <a:cs typeface="+mn-lt"/>
              </a:rPr>
              <a:t>of</a:t>
            </a:r>
            <a:r>
              <a:rPr lang="es-ES" sz="900" i="1">
                <a:ea typeface="+mn-lt"/>
                <a:cs typeface="+mn-lt"/>
              </a:rPr>
              <a:t> Artificial </a:t>
            </a:r>
            <a:r>
              <a:rPr lang="es-ES" sz="900" i="1" err="1">
                <a:ea typeface="+mn-lt"/>
                <a:cs typeface="+mn-lt"/>
              </a:rPr>
              <a:t>Intelligence</a:t>
            </a:r>
            <a:r>
              <a:rPr lang="es-ES" sz="900">
                <a:ea typeface="+mn-lt"/>
                <a:cs typeface="+mn-lt"/>
              </a:rPr>
              <a:t>. </a:t>
            </a:r>
            <a:r>
              <a:rPr lang="es-ES" sz="900">
                <a:ea typeface="+mn-lt"/>
                <a:cs typeface="+mn-lt"/>
                <a:hlinkClick r:id="rId10"/>
              </a:rPr>
              <a:t>https://www.bbc.co.uk/teach/ai-15-key-moments-in-the-story-of-artificial-intelligence/zh77cqt</a:t>
            </a:r>
            <a:endParaRPr lang="es-MX"/>
          </a:p>
          <a:p>
            <a:endParaRPr lang="es-ES" sz="900">
              <a:latin typeface="Ancizar Serif"/>
              <a:cs typeface="Ancizar Sans"/>
            </a:endParaRPr>
          </a:p>
        </p:txBody>
      </p:sp>
      <p:sp>
        <p:nvSpPr>
          <p:cNvPr id="15" name="TextBox 14">
            <a:extLst>
              <a:ext uri="{FF2B5EF4-FFF2-40B4-BE49-F238E27FC236}">
                <a16:creationId xmlns:a16="http://schemas.microsoft.com/office/drawing/2014/main" id="{D6BD77DC-4A28-44EF-8051-D5457227FB4E}"/>
              </a:ext>
            </a:extLst>
          </p:cNvPr>
          <p:cNvSpPr txBox="1"/>
          <p:nvPr/>
        </p:nvSpPr>
        <p:spPr>
          <a:xfrm>
            <a:off x="824163" y="132347"/>
            <a:ext cx="1120540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4000" b="1">
                <a:ea typeface="+mn-lt"/>
                <a:cs typeface="+mn-lt"/>
              </a:rPr>
              <a:t>15 momentos clave en la historia de la IA</a:t>
            </a:r>
            <a:endParaRPr lang="es-ES"/>
          </a:p>
        </p:txBody>
      </p:sp>
    </p:spTree>
    <p:extLst>
      <p:ext uri="{BB962C8B-B14F-4D97-AF65-F5344CB8AC3E}">
        <p14:creationId xmlns:p14="http://schemas.microsoft.com/office/powerpoint/2010/main" val="4682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64686" y="175560"/>
            <a:ext cx="8207375" cy="615553"/>
          </a:xfrm>
        </p:spPr>
        <p:txBody>
          <a:bodyPr wrap="square" lIns="0" tIns="0" rIns="0" bIns="0" anchor="t">
            <a:spAutoFit/>
          </a:bodyPr>
          <a:lstStyle/>
          <a:p>
            <a:r>
              <a:rPr lang="es-MX" sz="4000" b="1" spc="-15" dirty="0">
                <a:latin typeface="Ancizar Sans"/>
              </a:rPr>
              <a:t>Definición, Áreas y Problemas </a:t>
            </a:r>
          </a:p>
        </p:txBody>
      </p:sp>
      <p:graphicFrame>
        <p:nvGraphicFramePr>
          <p:cNvPr id="13" name="Diagram 12">
            <a:extLst>
              <a:ext uri="{FF2B5EF4-FFF2-40B4-BE49-F238E27FC236}">
                <a16:creationId xmlns:a16="http://schemas.microsoft.com/office/drawing/2014/main" id="{E202F3D7-03E2-4B7F-AD83-EAC912408910}"/>
              </a:ext>
            </a:extLst>
          </p:cNvPr>
          <p:cNvGraphicFramePr/>
          <p:nvPr>
            <p:extLst>
              <p:ext uri="{D42A27DB-BD31-4B8C-83A1-F6EECF244321}">
                <p14:modId xmlns:p14="http://schemas.microsoft.com/office/powerpoint/2010/main" val="6244417"/>
              </p:ext>
            </p:extLst>
          </p:nvPr>
        </p:nvGraphicFramePr>
        <p:xfrm>
          <a:off x="3127253" y="649251"/>
          <a:ext cx="6747711" cy="5892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3">
            <a:extLst>
              <a:ext uri="{FF2B5EF4-FFF2-40B4-BE49-F238E27FC236}">
                <a16:creationId xmlns:a16="http://schemas.microsoft.com/office/drawing/2014/main" id="{643C1AF0-2E86-4193-A79B-4A27ABAEBD3C}"/>
              </a:ext>
            </a:extLst>
          </p:cNvPr>
          <p:cNvSpPr>
            <a:spLocks noChangeArrowheads="1"/>
          </p:cNvSpPr>
          <p:nvPr/>
        </p:nvSpPr>
        <p:spPr bwMode="auto">
          <a:xfrm>
            <a:off x="1166169" y="6199578"/>
            <a:ext cx="48240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Fuentes: </a:t>
            </a:r>
            <a:r>
              <a:rPr kumimoji="0" lang="es-MX" altLang="es-MX"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hlinkClick r:id="rId8"/>
              </a:rPr>
              <a:t>https://itcl.es/blog/presente-y-futuro-de-la-inteligencia-artificial/</a:t>
            </a:r>
            <a:endParaRPr kumimoji="0" lang="es-MX" altLang="es-MX" sz="2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D51DD81-C665-4F40-8763-3DF477A40B29}"/>
              </a:ext>
            </a:extLst>
          </p:cNvPr>
          <p:cNvSpPr txBox="1"/>
          <p:nvPr/>
        </p:nvSpPr>
        <p:spPr>
          <a:xfrm>
            <a:off x="8653566" y="886070"/>
            <a:ext cx="3476266" cy="6093976"/>
          </a:xfrm>
          <a:prstGeom prst="rect">
            <a:avLst/>
          </a:prstGeom>
          <a:noFill/>
        </p:spPr>
        <p:txBody>
          <a:bodyPr wrap="square" lIns="91440" tIns="45720" rIns="91440" bIns="45720" rtlCol="0" anchor="t">
            <a:spAutoFit/>
          </a:bodyPr>
          <a:lstStyle/>
          <a:p>
            <a:endParaRPr lang="en-US" dirty="0"/>
          </a:p>
          <a:p>
            <a:endParaRPr lang="es-CO" sz="1600" dirty="0">
              <a:latin typeface="Ancizar Sans"/>
            </a:endParaRPr>
          </a:p>
          <a:p>
            <a:r>
              <a:rPr lang="es-ES" sz="1600" b="1" dirty="0">
                <a:effectLst>
                  <a:outerShdw blurRad="38100" dist="38100" dir="2700000" algn="tl">
                    <a:srgbClr val="000000">
                      <a:alpha val="43137"/>
                    </a:srgbClr>
                  </a:outerShdw>
                </a:effectLst>
                <a:latin typeface="Ancizar Sans"/>
              </a:rPr>
              <a:t>Problemas de Aplicación</a:t>
            </a:r>
            <a:endParaRPr lang="es-CO" sz="1600" b="1" dirty="0">
              <a:effectLst>
                <a:outerShdw blurRad="38100" dist="38100" dir="2700000" algn="tl">
                  <a:srgbClr val="000000">
                    <a:alpha val="43137"/>
                  </a:srgbClr>
                </a:outerShdw>
              </a:effectLst>
              <a:latin typeface="Ancizar Sans"/>
            </a:endParaRPr>
          </a:p>
          <a:p>
            <a:pPr marL="285750" indent="-285750">
              <a:buFont typeface="Arial" panose="020B0604020202020204" pitchFamily="34" charset="0"/>
              <a:buChar char="•"/>
            </a:pPr>
            <a:r>
              <a:rPr lang="es-CO" sz="1600" dirty="0">
                <a:latin typeface="Ancizar Sans"/>
              </a:rPr>
              <a:t>Procesamiento de lenguaje natural.</a:t>
            </a:r>
            <a:endParaRPr lang="es-CO" sz="1600" dirty="0">
              <a:latin typeface="Ancizar Sans"/>
              <a:cs typeface="Calibri"/>
            </a:endParaRPr>
          </a:p>
          <a:p>
            <a:pPr marL="285750" indent="-285750">
              <a:buFont typeface="Arial" panose="020B0604020202020204" pitchFamily="34" charset="0"/>
              <a:buChar char="•"/>
            </a:pPr>
            <a:r>
              <a:rPr lang="es-CO" sz="1600" dirty="0">
                <a:latin typeface="Ancizar Sans"/>
                <a:cs typeface="Calibri"/>
              </a:rPr>
              <a:t>Lingüística computacional.</a:t>
            </a:r>
            <a:endParaRPr lang="es-CO" sz="1600" dirty="0">
              <a:latin typeface="Ancizar Sans"/>
            </a:endParaRPr>
          </a:p>
          <a:p>
            <a:pPr marL="285750" indent="-285750">
              <a:buFont typeface="Arial" panose="020B0604020202020204" pitchFamily="34" charset="0"/>
              <a:buChar char="•"/>
            </a:pPr>
            <a:r>
              <a:rPr lang="es-CO" sz="1600" dirty="0">
                <a:latin typeface="Ancizar Sans"/>
              </a:rPr>
              <a:t>Aprendizaje de Máquinas</a:t>
            </a:r>
          </a:p>
          <a:p>
            <a:pPr marL="285750" indent="-285750">
              <a:buFont typeface="Arial" panose="020B0604020202020204" pitchFamily="34" charset="0"/>
              <a:buChar char="•"/>
            </a:pPr>
            <a:r>
              <a:rPr lang="es-ES" sz="1600" dirty="0">
                <a:latin typeface="Ancizar Sans"/>
              </a:rPr>
              <a:t>C</a:t>
            </a:r>
            <a:r>
              <a:rPr lang="es-CO" sz="1600" dirty="0" err="1">
                <a:latin typeface="Ancizar Sans"/>
              </a:rPr>
              <a:t>lasificación</a:t>
            </a:r>
            <a:r>
              <a:rPr lang="es-CO" sz="1600" dirty="0">
                <a:latin typeface="Ancizar Sans"/>
              </a:rPr>
              <a:t> y Reconocimiento de patrones</a:t>
            </a:r>
          </a:p>
          <a:p>
            <a:pPr marL="285750" indent="-285750">
              <a:buFont typeface="Arial" panose="020B0604020202020204" pitchFamily="34" charset="0"/>
              <a:buChar char="•"/>
            </a:pPr>
            <a:r>
              <a:rPr lang="es-CO" sz="1600" dirty="0">
                <a:latin typeface="Ancizar Sans"/>
                <a:cs typeface="Calibri"/>
              </a:rPr>
              <a:t>Analítica de datos.</a:t>
            </a:r>
          </a:p>
          <a:p>
            <a:pPr marL="285750" indent="-285750">
              <a:buFont typeface="Arial" panose="020B0604020202020204" pitchFamily="34" charset="0"/>
              <a:buChar char="•"/>
            </a:pPr>
            <a:r>
              <a:rPr lang="es-CO" sz="1600" dirty="0">
                <a:latin typeface="Ancizar Sans"/>
              </a:rPr>
              <a:t>V</a:t>
            </a:r>
            <a:r>
              <a:rPr lang="es-MX" sz="1600" dirty="0" err="1">
                <a:latin typeface="Ancizar Sans"/>
              </a:rPr>
              <a:t>isión</a:t>
            </a:r>
            <a:r>
              <a:rPr lang="es-MX" sz="1600" dirty="0">
                <a:latin typeface="Ancizar Sans"/>
              </a:rPr>
              <a:t> por computador.</a:t>
            </a:r>
            <a:endParaRPr lang="es-MX" sz="1600" dirty="0">
              <a:latin typeface="Ancizar Sans"/>
              <a:cs typeface="Calibri"/>
            </a:endParaRPr>
          </a:p>
          <a:p>
            <a:pPr marL="285750" indent="-285750">
              <a:buFont typeface="Arial" panose="020B0604020202020204" pitchFamily="34" charset="0"/>
              <a:buChar char="•"/>
            </a:pPr>
            <a:r>
              <a:rPr lang="es-CO" sz="1600" dirty="0">
                <a:latin typeface="Ancizar Sans"/>
              </a:rPr>
              <a:t>Automatización.</a:t>
            </a:r>
            <a:endParaRPr lang="es-CO" sz="1600" dirty="0">
              <a:latin typeface="Ancizar Sans"/>
              <a:cs typeface="Calibri"/>
            </a:endParaRPr>
          </a:p>
          <a:p>
            <a:pPr marL="285750" indent="-285750">
              <a:buFont typeface="Arial" panose="020B0604020202020204" pitchFamily="34" charset="0"/>
              <a:buChar char="•"/>
            </a:pPr>
            <a:r>
              <a:rPr lang="es-CO" sz="1600" dirty="0">
                <a:latin typeface="Ancizar Sans"/>
              </a:rPr>
              <a:t>Robótica.</a:t>
            </a:r>
            <a:endParaRPr lang="es-CO" sz="1600" dirty="0">
              <a:latin typeface="Ancizar Sans"/>
              <a:cs typeface="Calibri"/>
            </a:endParaRPr>
          </a:p>
          <a:p>
            <a:pPr marL="285750" indent="-285750">
              <a:buFont typeface="Arial" panose="020B0604020202020204" pitchFamily="34" charset="0"/>
              <a:buChar char="•"/>
            </a:pPr>
            <a:r>
              <a:rPr lang="es-CO" sz="1600" dirty="0">
                <a:latin typeface="Ancizar Sans"/>
              </a:rPr>
              <a:t>Bioinformática.</a:t>
            </a:r>
            <a:endParaRPr lang="es-CO" sz="1600" dirty="0">
              <a:latin typeface="Ancizar Sans"/>
              <a:cs typeface="Calibri"/>
            </a:endParaRPr>
          </a:p>
          <a:p>
            <a:pPr marL="285750" indent="-285750">
              <a:buFont typeface="Arial" panose="020B0604020202020204" pitchFamily="34" charset="0"/>
              <a:buChar char="•"/>
            </a:pPr>
            <a:r>
              <a:rPr lang="es-CO" sz="1600" dirty="0">
                <a:latin typeface="Ancizar Sans"/>
              </a:rPr>
              <a:t>Interacción humano-máquina.</a:t>
            </a:r>
            <a:endParaRPr lang="es-CO" sz="1600" dirty="0">
              <a:latin typeface="Ancizar Sans"/>
              <a:cs typeface="Calibri"/>
            </a:endParaRPr>
          </a:p>
          <a:p>
            <a:pPr marL="285750" indent="-285750">
              <a:buFont typeface="Arial" panose="020B0604020202020204" pitchFamily="34" charset="0"/>
              <a:buChar char="•"/>
            </a:pPr>
            <a:r>
              <a:rPr lang="es-CO" sz="1600" dirty="0">
                <a:latin typeface="Ancizar Sans"/>
              </a:rPr>
              <a:t>Minería de datos.</a:t>
            </a:r>
          </a:p>
          <a:p>
            <a:pPr marL="285750" indent="-285750">
              <a:buFont typeface="Arial" panose="020B0604020202020204" pitchFamily="34" charset="0"/>
              <a:buChar char="•"/>
            </a:pPr>
            <a:r>
              <a:rPr lang="es-ES" sz="1600" dirty="0">
                <a:latin typeface="Ancizar Sans"/>
                <a:cs typeface="Calibri"/>
              </a:rPr>
              <a:t>G</a:t>
            </a:r>
            <a:r>
              <a:rPr lang="es-CO" sz="1600" dirty="0" err="1">
                <a:latin typeface="Ancizar Sans"/>
                <a:cs typeface="Calibri"/>
              </a:rPr>
              <a:t>amificación</a:t>
            </a:r>
            <a:endParaRPr lang="es-CO" sz="1600" dirty="0">
              <a:latin typeface="Ancizar Sans"/>
              <a:cs typeface="Calibri"/>
            </a:endParaRPr>
          </a:p>
          <a:p>
            <a:pPr marL="285750" indent="-285750">
              <a:buFont typeface="Arial" panose="020B0604020202020204" pitchFamily="34" charset="0"/>
              <a:buChar char="•"/>
            </a:pPr>
            <a:r>
              <a:rPr lang="es-ES" sz="1600" dirty="0">
                <a:latin typeface="Ancizar Sans"/>
                <a:cs typeface="Calibri"/>
              </a:rPr>
              <a:t>S</a:t>
            </a:r>
            <a:r>
              <a:rPr lang="es-CO" sz="1600" dirty="0" err="1">
                <a:latin typeface="Ancizar Sans"/>
                <a:cs typeface="Calibri"/>
              </a:rPr>
              <a:t>istemas</a:t>
            </a:r>
            <a:r>
              <a:rPr lang="es-CO" sz="1600" dirty="0">
                <a:latin typeface="Ancizar Sans"/>
                <a:cs typeface="Calibri"/>
              </a:rPr>
              <a:t> Tutoriales Inteligentes</a:t>
            </a:r>
          </a:p>
          <a:p>
            <a:pPr marL="285750" indent="-285750">
              <a:buFont typeface="Arial" panose="020B0604020202020204" pitchFamily="34" charset="0"/>
              <a:buChar char="•"/>
            </a:pPr>
            <a:r>
              <a:rPr lang="es-ES" sz="1600" dirty="0">
                <a:latin typeface="Ancizar Sans"/>
                <a:cs typeface="Calibri"/>
              </a:rPr>
              <a:t>R</a:t>
            </a:r>
            <a:r>
              <a:rPr lang="es-CO" sz="1600" dirty="0" err="1">
                <a:latin typeface="Ancizar Sans"/>
                <a:cs typeface="Calibri"/>
              </a:rPr>
              <a:t>ealidad</a:t>
            </a:r>
            <a:r>
              <a:rPr lang="es-CO" sz="1600" dirty="0">
                <a:latin typeface="Ancizar Sans"/>
                <a:cs typeface="Calibri"/>
              </a:rPr>
              <a:t> Virtual</a:t>
            </a:r>
          </a:p>
          <a:p>
            <a:pPr marL="285750" indent="-285750">
              <a:buFont typeface="Arial" panose="020B0604020202020204" pitchFamily="34" charset="0"/>
              <a:buChar char="•"/>
            </a:pPr>
            <a:endParaRPr lang="es-CO" sz="1600" dirty="0">
              <a:latin typeface="Ancizar Sans"/>
            </a:endParaRPr>
          </a:p>
          <a:p>
            <a:pPr marL="285750" indent="-285750">
              <a:buFont typeface="Arial" panose="020B0604020202020204" pitchFamily="34" charset="0"/>
              <a:buChar char="•"/>
            </a:pPr>
            <a:r>
              <a:rPr lang="es-CO" sz="1600" dirty="0">
                <a:latin typeface="Ancizar Sans"/>
              </a:rPr>
              <a:t>…y muchos más.</a:t>
            </a:r>
            <a:endParaRPr lang="es-CO" sz="1600" dirty="0">
              <a:latin typeface="Ancizar Sans"/>
              <a:cs typeface="Calibri"/>
            </a:endParaRPr>
          </a:p>
          <a:p>
            <a:endParaRPr lang="es-CO" sz="1400" dirty="0"/>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MX" dirty="0"/>
          </a:p>
          <a:p>
            <a:endParaRPr lang="es-CO" dirty="0"/>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71546" y="935543"/>
            <a:ext cx="3386904" cy="1225968"/>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n-US" sz="2000" b="1" i="1" dirty="0">
                <a:latin typeface="Ancizar Sans"/>
                <a:ea typeface="Times New Roman" panose="02020603050405020304" pitchFamily="18" charset="0"/>
                <a:cs typeface="Arial" panose="020B0604020202020204" pitchFamily="34" charset="0"/>
              </a:rPr>
              <a:t>“The main objectives of AI are to develop methods and systems for solving problems, usually solved by the intellectual activity of humans, for example, image recognition, language and speech processing, planning, and prediction, thus enhancing computer information systems; and to develop models which simulate living organisms and the human brain in particular, thus improving our understanding of how the human brain works.” </a:t>
            </a:r>
            <a:r>
              <a:rPr lang="en-US" sz="2000" i="1" dirty="0">
                <a:latin typeface="Ancizar Sans"/>
                <a:ea typeface="Times New Roman" panose="02020603050405020304" pitchFamily="18" charset="0"/>
                <a:cs typeface="Arial" panose="020B0604020202020204" pitchFamily="34" charset="0"/>
              </a:rPr>
              <a:t> </a:t>
            </a:r>
            <a:r>
              <a:rPr lang="en-US" sz="2000" dirty="0">
                <a:latin typeface="Ancizar Sans"/>
                <a:ea typeface="Times New Roman" panose="02020603050405020304" pitchFamily="18" charset="0"/>
                <a:cs typeface="Arial" panose="020B0604020202020204" pitchFamily="34" charset="0"/>
              </a:rPr>
              <a:t>(</a:t>
            </a:r>
            <a:r>
              <a:rPr lang="en-US" sz="2000" dirty="0" err="1">
                <a:latin typeface="Ancizar Sans"/>
                <a:ea typeface="Times New Roman" panose="02020603050405020304" pitchFamily="18" charset="0"/>
                <a:cs typeface="Arial" panose="020B0604020202020204" pitchFamily="34" charset="0"/>
              </a:rPr>
              <a:t>Kasabov</a:t>
            </a:r>
            <a:r>
              <a:rPr lang="en-US" sz="2000" dirty="0">
                <a:latin typeface="Ancizar Sans"/>
                <a:ea typeface="Times New Roman" panose="02020603050405020304" pitchFamily="18" charset="0"/>
                <a:cs typeface="Arial" panose="020B0604020202020204" pitchFamily="34" charset="0"/>
              </a:rPr>
              <a:t>, 1998).</a:t>
            </a:r>
            <a:endParaRPr lang="es-MX" sz="2000" dirty="0">
              <a:latin typeface="Ancizar Sans"/>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60823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 name="Rectángulo: esquinas redondeadas 28">
            <a:extLst>
              <a:ext uri="{FF2B5EF4-FFF2-40B4-BE49-F238E27FC236}">
                <a16:creationId xmlns:a16="http://schemas.microsoft.com/office/drawing/2014/main" id="{DE150995-CED2-4198-9B57-6CC3FDE1BF9D}"/>
              </a:ext>
            </a:extLst>
          </p:cNvPr>
          <p:cNvSpPr/>
          <p:nvPr/>
        </p:nvSpPr>
        <p:spPr>
          <a:xfrm>
            <a:off x="115199" y="812501"/>
            <a:ext cx="5434641" cy="5218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794" name="Rectangle 2"/>
          <p:cNvSpPr>
            <a:spLocks noGrp="1" noChangeArrowheads="1"/>
          </p:cNvSpPr>
          <p:nvPr>
            <p:ph type="title"/>
          </p:nvPr>
        </p:nvSpPr>
        <p:spPr>
          <a:xfrm>
            <a:off x="894347" y="144838"/>
            <a:ext cx="8954997" cy="615553"/>
          </a:xfrm>
        </p:spPr>
        <p:txBody>
          <a:bodyPr wrap="square" lIns="0" tIns="0" rIns="0" bIns="0" anchor="t">
            <a:spAutoFit/>
          </a:bodyPr>
          <a:lstStyle/>
          <a:p>
            <a:r>
              <a:rPr lang="es-MX" sz="4000" b="1" spc="-15" dirty="0">
                <a:latin typeface="Ancizar Sans"/>
              </a:rPr>
              <a:t>Sistemas Expertos</a:t>
            </a:r>
            <a:endParaRPr lang="es-PE" altLang="es-CO" sz="4000" b="1" dirty="0">
              <a:latin typeface="Ancizar Sans"/>
            </a:endParaRPr>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23" name="Marcador de texto 2">
            <a:extLst>
              <a:ext uri="{FF2B5EF4-FFF2-40B4-BE49-F238E27FC236}">
                <a16:creationId xmlns:a16="http://schemas.microsoft.com/office/drawing/2014/main" id="{9B5ECBAA-D0F1-4E2A-B8AD-DEC96FF326D4}"/>
              </a:ext>
            </a:extLst>
          </p:cNvPr>
          <p:cNvSpPr>
            <a:spLocks noGrp="1"/>
          </p:cNvSpPr>
          <p:nvPr>
            <p:ph type="body" idx="1"/>
          </p:nvPr>
        </p:nvSpPr>
        <p:spPr>
          <a:xfrm>
            <a:off x="6000769" y="1475116"/>
            <a:ext cx="5812008" cy="2400657"/>
          </a:xfrm>
        </p:spPr>
        <p:txBody>
          <a:bodyPr wrap="square" lIns="0" tIns="0" rIns="0" bIns="0" anchor="t">
            <a:spAutoFit/>
          </a:bodyPr>
          <a:lstStyle/>
          <a:p>
            <a:pPr algn="just"/>
            <a:r>
              <a:rPr lang="en-US" sz="2000" b="1" i="1" kern="1200">
                <a:latin typeface="Ancizar Sans"/>
                <a:ea typeface="+mn-lt"/>
                <a:cs typeface="+mn-lt"/>
              </a:rPr>
              <a:t>"Un </a:t>
            </a:r>
            <a:r>
              <a:rPr lang="en-US" sz="2000" b="1" i="1" kern="1200" err="1">
                <a:latin typeface="Ancizar Sans"/>
                <a:ea typeface="+mn-lt"/>
                <a:cs typeface="+mn-lt"/>
              </a:rPr>
              <a:t>sistema</a:t>
            </a:r>
            <a:r>
              <a:rPr lang="en-US" sz="2000" b="1" i="1" kern="1200">
                <a:latin typeface="Ancizar Sans"/>
                <a:ea typeface="+mn-lt"/>
                <a:cs typeface="+mn-lt"/>
              </a:rPr>
              <a:t> </a:t>
            </a:r>
            <a:r>
              <a:rPr lang="en-US" sz="2000" b="1" i="1" kern="1200" err="1">
                <a:latin typeface="Ancizar Sans"/>
                <a:ea typeface="+mn-lt"/>
                <a:cs typeface="+mn-lt"/>
              </a:rPr>
              <a:t>experto</a:t>
            </a:r>
            <a:r>
              <a:rPr lang="en-US" sz="2000" b="1" i="1" kern="1200">
                <a:latin typeface="Ancizar Sans"/>
                <a:ea typeface="+mn-lt"/>
                <a:cs typeface="+mn-lt"/>
              </a:rPr>
              <a:t> es la </a:t>
            </a:r>
            <a:r>
              <a:rPr lang="en-US" sz="2000" b="1" i="1" kern="1200" err="1">
                <a:latin typeface="Ancizar Sans"/>
                <a:ea typeface="+mn-lt"/>
                <a:cs typeface="+mn-lt"/>
              </a:rPr>
              <a:t>incorporación</a:t>
            </a:r>
            <a:r>
              <a:rPr lang="en-US" sz="2000" b="1" i="1" kern="1200">
                <a:latin typeface="Ancizar Sans"/>
                <a:ea typeface="+mn-lt"/>
                <a:cs typeface="+mn-lt"/>
              </a:rPr>
              <a:t> en una </a:t>
            </a:r>
            <a:r>
              <a:rPr lang="en-US" sz="2000" b="1" i="1" kern="1200" err="1">
                <a:latin typeface="Ancizar Sans"/>
                <a:ea typeface="+mn-lt"/>
                <a:cs typeface="+mn-lt"/>
              </a:rPr>
              <a:t>computadora</a:t>
            </a:r>
            <a:r>
              <a:rPr lang="en-US" sz="2000" b="1" i="1" kern="1200">
                <a:latin typeface="Ancizar Sans"/>
                <a:ea typeface="+mn-lt"/>
                <a:cs typeface="+mn-lt"/>
              </a:rPr>
              <a:t> de un </a:t>
            </a:r>
            <a:r>
              <a:rPr lang="en-US" sz="2000" b="1" i="1" kern="1200" err="1">
                <a:latin typeface="Ancizar Sans"/>
                <a:ea typeface="+mn-lt"/>
                <a:cs typeface="+mn-lt"/>
              </a:rPr>
              <a:t>componente</a:t>
            </a:r>
            <a:r>
              <a:rPr lang="en-US" sz="2000" b="1" i="1" kern="1200">
                <a:latin typeface="Ancizar Sans"/>
                <a:ea typeface="+mn-lt"/>
                <a:cs typeface="+mn-lt"/>
              </a:rPr>
              <a:t> </a:t>
            </a:r>
            <a:r>
              <a:rPr lang="en-US" sz="2000" b="1" i="1" kern="1200" err="1">
                <a:latin typeface="Ancizar Sans"/>
                <a:ea typeface="+mn-lt"/>
                <a:cs typeface="+mn-lt"/>
              </a:rPr>
              <a:t>basado</a:t>
            </a:r>
            <a:r>
              <a:rPr lang="en-US" sz="2000" b="1" i="1" kern="1200">
                <a:latin typeface="Ancizar Sans"/>
                <a:ea typeface="+mn-lt"/>
                <a:cs typeface="+mn-lt"/>
              </a:rPr>
              <a:t> en el </a:t>
            </a:r>
            <a:r>
              <a:rPr lang="en-US" sz="2000" b="1" i="1" kern="1200" err="1">
                <a:latin typeface="Ancizar Sans"/>
                <a:ea typeface="+mn-lt"/>
                <a:cs typeface="+mn-lt"/>
              </a:rPr>
              <a:t>conocimiento</a:t>
            </a:r>
            <a:r>
              <a:rPr lang="en-US" sz="2000" b="1" i="1" kern="1200">
                <a:latin typeface="Ancizar Sans"/>
                <a:ea typeface="+mn-lt"/>
                <a:cs typeface="+mn-lt"/>
              </a:rPr>
              <a:t> que se </a:t>
            </a:r>
            <a:r>
              <a:rPr lang="en-US" sz="2000" b="1" i="1" kern="1200" err="1">
                <a:latin typeface="Ancizar Sans"/>
                <a:ea typeface="+mn-lt"/>
                <a:cs typeface="+mn-lt"/>
              </a:rPr>
              <a:t>obtiene</a:t>
            </a:r>
            <a:r>
              <a:rPr lang="en-US" sz="2000" b="1" i="1" kern="1200">
                <a:latin typeface="Ancizar Sans"/>
                <a:ea typeface="+mn-lt"/>
                <a:cs typeface="+mn-lt"/>
              </a:rPr>
              <a:t> a </a:t>
            </a:r>
            <a:r>
              <a:rPr lang="en-US" sz="2000" b="1" i="1" kern="1200" err="1">
                <a:latin typeface="Ancizar Sans"/>
                <a:ea typeface="+mn-lt"/>
                <a:cs typeface="+mn-lt"/>
              </a:rPr>
              <a:t>partir</a:t>
            </a:r>
            <a:r>
              <a:rPr lang="en-US" sz="2000" b="1" i="1" kern="1200">
                <a:latin typeface="Ancizar Sans"/>
                <a:ea typeface="+mn-lt"/>
                <a:cs typeface="+mn-lt"/>
              </a:rPr>
              <a:t> de la </a:t>
            </a:r>
            <a:r>
              <a:rPr lang="en-US" sz="2000" b="1" i="1" kern="1200" err="1">
                <a:latin typeface="Ancizar Sans"/>
                <a:ea typeface="+mn-lt"/>
                <a:cs typeface="+mn-lt"/>
              </a:rPr>
              <a:t>habilidad</a:t>
            </a:r>
            <a:r>
              <a:rPr lang="en-US" sz="2000" b="1" i="1" kern="1200">
                <a:latin typeface="Ancizar Sans"/>
                <a:ea typeface="+mn-lt"/>
                <a:cs typeface="+mn-lt"/>
              </a:rPr>
              <a:t> de un </a:t>
            </a:r>
            <a:r>
              <a:rPr lang="en-US" sz="2000" b="1" i="1" kern="1200" err="1">
                <a:latin typeface="Ancizar Sans"/>
                <a:ea typeface="+mn-lt"/>
                <a:cs typeface="+mn-lt"/>
              </a:rPr>
              <a:t>experto</a:t>
            </a:r>
            <a:r>
              <a:rPr lang="en-US" sz="2000" b="1" i="1" kern="1200">
                <a:latin typeface="Ancizar Sans"/>
                <a:ea typeface="+mn-lt"/>
                <a:cs typeface="+mn-lt"/>
              </a:rPr>
              <a:t>, de forma </a:t>
            </a:r>
            <a:r>
              <a:rPr lang="en-US" sz="2000" b="1" i="1" kern="1200" err="1">
                <a:latin typeface="Ancizar Sans"/>
                <a:ea typeface="+mn-lt"/>
                <a:cs typeface="+mn-lt"/>
              </a:rPr>
              <a:t>tal</a:t>
            </a:r>
            <a:r>
              <a:rPr lang="en-US" sz="2000" b="1" i="1" kern="1200">
                <a:latin typeface="Ancizar Sans"/>
                <a:ea typeface="+mn-lt"/>
                <a:cs typeface="+mn-lt"/>
              </a:rPr>
              <a:t> que el </a:t>
            </a:r>
            <a:r>
              <a:rPr lang="en-US" sz="2000" b="1" i="1" kern="1200" err="1">
                <a:latin typeface="Ancizar Sans"/>
                <a:ea typeface="+mn-lt"/>
                <a:cs typeface="+mn-lt"/>
              </a:rPr>
              <a:t>sistema</a:t>
            </a:r>
            <a:r>
              <a:rPr lang="en-US" sz="2000" b="1" i="1" kern="1200">
                <a:latin typeface="Ancizar Sans"/>
                <a:ea typeface="+mn-lt"/>
                <a:cs typeface="+mn-lt"/>
              </a:rPr>
              <a:t> </a:t>
            </a:r>
            <a:r>
              <a:rPr lang="en-US" sz="2000" b="1" i="1" kern="1200" err="1">
                <a:latin typeface="Ancizar Sans"/>
                <a:ea typeface="+mn-lt"/>
                <a:cs typeface="+mn-lt"/>
              </a:rPr>
              <a:t>pueda</a:t>
            </a:r>
            <a:r>
              <a:rPr lang="en-US" sz="2000" b="1" i="1" kern="1200">
                <a:latin typeface="Ancizar Sans"/>
                <a:ea typeface="+mn-lt"/>
                <a:cs typeface="+mn-lt"/>
              </a:rPr>
              <a:t> </a:t>
            </a:r>
            <a:r>
              <a:rPr lang="en-US" sz="2000" b="1" i="1" kern="1200" err="1">
                <a:latin typeface="Ancizar Sans"/>
                <a:ea typeface="+mn-lt"/>
                <a:cs typeface="+mn-lt"/>
              </a:rPr>
              <a:t>dar</a:t>
            </a:r>
            <a:r>
              <a:rPr lang="en-US" sz="2000" b="1" i="1" kern="1200">
                <a:latin typeface="Ancizar Sans"/>
                <a:ea typeface="+mn-lt"/>
                <a:cs typeface="+mn-lt"/>
              </a:rPr>
              <a:t> </a:t>
            </a:r>
            <a:r>
              <a:rPr lang="en-US" sz="2000" b="1" i="1" kern="1200" err="1">
                <a:latin typeface="Ancizar Sans"/>
                <a:ea typeface="+mn-lt"/>
                <a:cs typeface="+mn-lt"/>
              </a:rPr>
              <a:t>consejos</a:t>
            </a:r>
            <a:r>
              <a:rPr lang="en-US" sz="2000" b="1" i="1" kern="1200">
                <a:latin typeface="Ancizar Sans"/>
                <a:ea typeface="+mn-lt"/>
                <a:cs typeface="+mn-lt"/>
              </a:rPr>
              <a:t> </a:t>
            </a:r>
            <a:r>
              <a:rPr lang="en-US" sz="2000" b="1" i="1" kern="1200" err="1">
                <a:latin typeface="Ancizar Sans"/>
                <a:ea typeface="+mn-lt"/>
                <a:cs typeface="+mn-lt"/>
              </a:rPr>
              <a:t>inteligentes</a:t>
            </a:r>
            <a:r>
              <a:rPr lang="en-US" sz="2000" b="1" i="1" kern="1200">
                <a:latin typeface="Ancizar Sans"/>
                <a:ea typeface="+mn-lt"/>
                <a:cs typeface="+mn-lt"/>
              </a:rPr>
              <a:t> o </a:t>
            </a:r>
            <a:r>
              <a:rPr lang="en-US" sz="2000" b="1" i="1" kern="1200" err="1">
                <a:latin typeface="Ancizar Sans"/>
                <a:ea typeface="+mn-lt"/>
                <a:cs typeface="+mn-lt"/>
              </a:rPr>
              <a:t>tomar</a:t>
            </a:r>
            <a:r>
              <a:rPr lang="en-US" sz="2000" b="1" i="1" kern="1200">
                <a:latin typeface="Ancizar Sans"/>
                <a:ea typeface="+mn-lt"/>
                <a:cs typeface="+mn-lt"/>
              </a:rPr>
              <a:t> </a:t>
            </a:r>
            <a:r>
              <a:rPr lang="en-US" sz="2000" b="1" i="1" kern="1200" err="1">
                <a:latin typeface="Ancizar Sans"/>
                <a:ea typeface="+mn-lt"/>
                <a:cs typeface="+mn-lt"/>
              </a:rPr>
              <a:t>decisiones</a:t>
            </a:r>
            <a:r>
              <a:rPr lang="en-US" sz="2000" b="1" i="1" kern="1200">
                <a:latin typeface="Ancizar Sans"/>
                <a:ea typeface="+mn-lt"/>
                <a:cs typeface="+mn-lt"/>
              </a:rPr>
              <a:t> </a:t>
            </a:r>
            <a:r>
              <a:rPr lang="en-US" sz="2000" b="1" i="1" kern="1200" err="1">
                <a:latin typeface="Ancizar Sans"/>
                <a:ea typeface="+mn-lt"/>
                <a:cs typeface="+mn-lt"/>
              </a:rPr>
              <a:t>inteligentes</a:t>
            </a:r>
            <a:r>
              <a:rPr lang="en-US" sz="2000" b="1" i="1" kern="1200">
                <a:latin typeface="Ancizar Sans"/>
                <a:ea typeface="+mn-lt"/>
                <a:cs typeface="+mn-lt"/>
              </a:rPr>
              <a:t>...".</a:t>
            </a:r>
          </a:p>
          <a:p>
            <a:pPr algn="just"/>
            <a:endParaRPr lang="en-US" sz="2000" b="1" i="1" kern="1200">
              <a:latin typeface="Ancizar Sans"/>
              <a:ea typeface="+mn-lt"/>
              <a:cs typeface="+mn-lt"/>
            </a:endParaRPr>
          </a:p>
          <a:p>
            <a:pPr algn="r"/>
            <a:r>
              <a:rPr lang="en-US" sz="1400" b="1" i="1" kern="1200">
                <a:latin typeface="Ancizar Sans"/>
                <a:cs typeface="Arial"/>
              </a:rPr>
              <a:t>- </a:t>
            </a:r>
            <a:r>
              <a:rPr lang="en-US" sz="1600" b="1" i="1" kern="1200">
                <a:latin typeface="Ancizar Sans"/>
                <a:cs typeface="Arial"/>
              </a:rPr>
              <a:t>British Computer Society, 1983</a:t>
            </a:r>
          </a:p>
        </p:txBody>
      </p:sp>
      <p:sp>
        <p:nvSpPr>
          <p:cNvPr id="25" name="Rectángulo: esquinas redondeadas 24">
            <a:extLst>
              <a:ext uri="{FF2B5EF4-FFF2-40B4-BE49-F238E27FC236}">
                <a16:creationId xmlns:a16="http://schemas.microsoft.com/office/drawing/2014/main" id="{FFDAF11D-837F-4615-9120-3A0B01378C1F}"/>
              </a:ext>
            </a:extLst>
          </p:cNvPr>
          <p:cNvSpPr/>
          <p:nvPr/>
        </p:nvSpPr>
        <p:spPr>
          <a:xfrm>
            <a:off x="462952" y="1203386"/>
            <a:ext cx="1523999" cy="53196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s-MX">
                <a:cs typeface="Calibri"/>
              </a:rPr>
              <a:t>PROBLEMA</a:t>
            </a:r>
            <a:endParaRPr lang="es-MX"/>
          </a:p>
        </p:txBody>
      </p:sp>
      <p:pic>
        <p:nvPicPr>
          <p:cNvPr id="28" name="Imagen 28">
            <a:extLst>
              <a:ext uri="{FF2B5EF4-FFF2-40B4-BE49-F238E27FC236}">
                <a16:creationId xmlns:a16="http://schemas.microsoft.com/office/drawing/2014/main" id="{CC5DE666-7570-4285-9437-4A1F0FAD403A}"/>
              </a:ext>
            </a:extLst>
          </p:cNvPr>
          <p:cNvPicPr>
            <a:picLocks noChangeAspect="1"/>
          </p:cNvPicPr>
          <p:nvPr/>
        </p:nvPicPr>
        <p:blipFill rotWithShape="1">
          <a:blip r:embed="rId3"/>
          <a:srcRect l="44412" r="8529" b="521"/>
          <a:stretch/>
        </p:blipFill>
        <p:spPr>
          <a:xfrm>
            <a:off x="3387306" y="1206222"/>
            <a:ext cx="1867708" cy="2217126"/>
          </a:xfrm>
          <a:prstGeom prst="rect">
            <a:avLst/>
          </a:prstGeom>
          <a:ln>
            <a:noFill/>
          </a:ln>
          <a:effectLst>
            <a:outerShdw blurRad="292100" dist="139700" dir="2700000" algn="tl" rotWithShape="0">
              <a:srgbClr val="333333">
                <a:alpha val="65000"/>
              </a:srgbClr>
            </a:outerShdw>
          </a:effectLst>
        </p:spPr>
      </p:pic>
      <p:sp>
        <p:nvSpPr>
          <p:cNvPr id="30" name="Flecha: a la izquierda y derecha 29">
            <a:extLst>
              <a:ext uri="{FF2B5EF4-FFF2-40B4-BE49-F238E27FC236}">
                <a16:creationId xmlns:a16="http://schemas.microsoft.com/office/drawing/2014/main" id="{801F9793-7CD6-4D1E-A498-96984B86660A}"/>
              </a:ext>
            </a:extLst>
          </p:cNvPr>
          <p:cNvSpPr/>
          <p:nvPr/>
        </p:nvSpPr>
        <p:spPr>
          <a:xfrm>
            <a:off x="2062517" y="1342788"/>
            <a:ext cx="1150188" cy="244415"/>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Flecha: hacia abajo 30">
            <a:extLst>
              <a:ext uri="{FF2B5EF4-FFF2-40B4-BE49-F238E27FC236}">
                <a16:creationId xmlns:a16="http://schemas.microsoft.com/office/drawing/2014/main" id="{04941FAE-4DF5-4142-BF23-73222BB5AB16}"/>
              </a:ext>
            </a:extLst>
          </p:cNvPr>
          <p:cNvSpPr/>
          <p:nvPr/>
        </p:nvSpPr>
        <p:spPr>
          <a:xfrm>
            <a:off x="4181417" y="3553529"/>
            <a:ext cx="273170" cy="93452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esquinas redondeadas 32">
            <a:extLst>
              <a:ext uri="{FF2B5EF4-FFF2-40B4-BE49-F238E27FC236}">
                <a16:creationId xmlns:a16="http://schemas.microsoft.com/office/drawing/2014/main" id="{FF591F01-FC06-4FB8-8486-EFF338EBA58D}"/>
              </a:ext>
            </a:extLst>
          </p:cNvPr>
          <p:cNvSpPr/>
          <p:nvPr/>
        </p:nvSpPr>
        <p:spPr>
          <a:xfrm>
            <a:off x="3611594" y="4596442"/>
            <a:ext cx="1523999" cy="531962"/>
          </a:xfrm>
          <a:prstGeom prst="roundRect">
            <a:avLst/>
          </a:prstGeom>
          <a:ln/>
        </p:spPr>
        <p:style>
          <a:lnRef idx="1">
            <a:schemeClr val="accent3"/>
          </a:lnRef>
          <a:fillRef idx="3">
            <a:schemeClr val="accent3"/>
          </a:fillRef>
          <a:effectRef idx="2">
            <a:schemeClr val="accent3"/>
          </a:effectRef>
          <a:fontRef idx="minor">
            <a:schemeClr val="lt1"/>
          </a:fontRef>
        </p:style>
        <p:txBody>
          <a:bodyPr lIns="91440" tIns="45720" rIns="91440" bIns="45720" rtlCol="0" anchor="ctr"/>
          <a:lstStyle/>
          <a:p>
            <a:pPr algn="ctr"/>
            <a:r>
              <a:rPr lang="es-MX">
                <a:cs typeface="Calibri"/>
              </a:rPr>
              <a:t>MODELO</a:t>
            </a:r>
            <a:endParaRPr lang="es-MX"/>
          </a:p>
        </p:txBody>
      </p:sp>
      <p:sp>
        <p:nvSpPr>
          <p:cNvPr id="34" name="CuadroTexto 33">
            <a:extLst>
              <a:ext uri="{FF2B5EF4-FFF2-40B4-BE49-F238E27FC236}">
                <a16:creationId xmlns:a16="http://schemas.microsoft.com/office/drawing/2014/main" id="{AB2F9467-1A23-4434-A04F-A6CD2D72DB90}"/>
              </a:ext>
            </a:extLst>
          </p:cNvPr>
          <p:cNvSpPr txBox="1"/>
          <p:nvPr/>
        </p:nvSpPr>
        <p:spPr>
          <a:xfrm>
            <a:off x="3797960" y="936865"/>
            <a:ext cx="1147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000" b="1">
                <a:solidFill>
                  <a:schemeClr val="bg1"/>
                </a:solidFill>
              </a:rPr>
              <a:t>EXPERTO</a:t>
            </a:r>
          </a:p>
        </p:txBody>
      </p:sp>
      <p:pic>
        <p:nvPicPr>
          <p:cNvPr id="38" name="Imagen 38">
            <a:extLst>
              <a:ext uri="{FF2B5EF4-FFF2-40B4-BE49-F238E27FC236}">
                <a16:creationId xmlns:a16="http://schemas.microsoft.com/office/drawing/2014/main" id="{0E2E5D61-9307-4BEA-9DAF-B2B156B938DC}"/>
              </a:ext>
            </a:extLst>
          </p:cNvPr>
          <p:cNvPicPr>
            <a:picLocks noChangeAspect="1"/>
          </p:cNvPicPr>
          <p:nvPr/>
        </p:nvPicPr>
        <p:blipFill>
          <a:blip r:embed="rId4"/>
          <a:stretch>
            <a:fillRect/>
          </a:stretch>
        </p:blipFill>
        <p:spPr>
          <a:xfrm>
            <a:off x="209909" y="3707050"/>
            <a:ext cx="2714446" cy="1931185"/>
          </a:xfrm>
          <a:prstGeom prst="rect">
            <a:avLst/>
          </a:prstGeom>
          <a:ln>
            <a:noFill/>
          </a:ln>
          <a:effectLst>
            <a:outerShdw blurRad="292100" dist="139700" dir="2700000" algn="tl" rotWithShape="0">
              <a:srgbClr val="333333">
                <a:alpha val="65000"/>
              </a:srgbClr>
            </a:outerShdw>
          </a:effectLst>
        </p:spPr>
      </p:pic>
      <p:sp>
        <p:nvSpPr>
          <p:cNvPr id="40" name="CuadroTexto 39">
            <a:extLst>
              <a:ext uri="{FF2B5EF4-FFF2-40B4-BE49-F238E27FC236}">
                <a16:creationId xmlns:a16="http://schemas.microsoft.com/office/drawing/2014/main" id="{C294BC02-F0F5-4C0A-82F6-566FF4E84040}"/>
              </a:ext>
            </a:extLst>
          </p:cNvPr>
          <p:cNvSpPr txBox="1"/>
          <p:nvPr/>
        </p:nvSpPr>
        <p:spPr>
          <a:xfrm>
            <a:off x="519922" y="5623883"/>
            <a:ext cx="22399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000" b="1">
                <a:solidFill>
                  <a:schemeClr val="bg1"/>
                </a:solidFill>
              </a:rPr>
              <a:t>SISTEMA EXPERTO</a:t>
            </a:r>
          </a:p>
        </p:txBody>
      </p:sp>
      <p:sp>
        <p:nvSpPr>
          <p:cNvPr id="35" name="Flecha: hacia abajo 34">
            <a:extLst>
              <a:ext uri="{FF2B5EF4-FFF2-40B4-BE49-F238E27FC236}">
                <a16:creationId xmlns:a16="http://schemas.microsoft.com/office/drawing/2014/main" id="{441EA2F5-FFAC-4193-9FC9-769C52C5B595}"/>
              </a:ext>
            </a:extLst>
          </p:cNvPr>
          <p:cNvSpPr/>
          <p:nvPr/>
        </p:nvSpPr>
        <p:spPr>
          <a:xfrm rot="5400000">
            <a:off x="2758057" y="4243641"/>
            <a:ext cx="273170" cy="110705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AB3E45D4-65D7-4F23-B4E5-852CF07CB09A}"/>
              </a:ext>
            </a:extLst>
          </p:cNvPr>
          <p:cNvSpPr txBox="1"/>
          <p:nvPr/>
        </p:nvSpPr>
        <p:spPr>
          <a:xfrm>
            <a:off x="66136" y="6104627"/>
            <a:ext cx="67688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ncizar Sans"/>
                <a:ea typeface="+mn-lt"/>
                <a:cs typeface="+mn-lt"/>
              </a:rPr>
              <a:t>García-Leal, Óscar, &amp; Pedroza-Cabrera, Francisco. (2011). Sistemas </a:t>
            </a:r>
            <a:r>
              <a:rPr lang="en-US" sz="1000" err="1">
                <a:latin typeface="Ancizar Sans"/>
                <a:ea typeface="+mn-lt"/>
                <a:cs typeface="+mn-lt"/>
              </a:rPr>
              <a:t>basados</a:t>
            </a:r>
            <a:r>
              <a:rPr lang="en-US" sz="1000">
                <a:latin typeface="Ancizar Sans"/>
                <a:ea typeface="+mn-lt"/>
                <a:cs typeface="+mn-lt"/>
              </a:rPr>
              <a:t> en </a:t>
            </a:r>
            <a:r>
              <a:rPr lang="en-US" sz="1000" err="1">
                <a:latin typeface="Ancizar Sans"/>
                <a:ea typeface="+mn-lt"/>
                <a:cs typeface="+mn-lt"/>
              </a:rPr>
              <a:t>conocimiento</a:t>
            </a:r>
            <a:r>
              <a:rPr lang="en-US" sz="1000">
                <a:latin typeface="Ancizar Sans"/>
                <a:ea typeface="+mn-lt"/>
                <a:cs typeface="+mn-lt"/>
              </a:rPr>
              <a:t>: Una </a:t>
            </a:r>
            <a:r>
              <a:rPr lang="en-US" sz="1000" err="1">
                <a:latin typeface="Ancizar Sans"/>
                <a:ea typeface="+mn-lt"/>
                <a:cs typeface="+mn-lt"/>
              </a:rPr>
              <a:t>alternativa</a:t>
            </a:r>
            <a:r>
              <a:rPr lang="en-US" sz="1000">
                <a:latin typeface="Ancizar Sans"/>
                <a:ea typeface="+mn-lt"/>
                <a:cs typeface="+mn-lt"/>
              </a:rPr>
              <a:t> poco </a:t>
            </a:r>
            <a:r>
              <a:rPr lang="en-US" sz="1000" err="1">
                <a:latin typeface="Ancizar Sans"/>
                <a:ea typeface="+mn-lt"/>
                <a:cs typeface="+mn-lt"/>
              </a:rPr>
              <a:t>explorada</a:t>
            </a:r>
            <a:r>
              <a:rPr lang="en-US" sz="1000">
                <a:latin typeface="Ancizar Sans"/>
                <a:ea typeface="+mn-lt"/>
                <a:cs typeface="+mn-lt"/>
              </a:rPr>
              <a:t> en </a:t>
            </a:r>
            <a:r>
              <a:rPr lang="en-US" sz="1000" err="1">
                <a:latin typeface="Ancizar Sans"/>
                <a:ea typeface="+mn-lt"/>
                <a:cs typeface="+mn-lt"/>
              </a:rPr>
              <a:t>Psicología</a:t>
            </a:r>
            <a:r>
              <a:rPr lang="en-US" sz="1000">
                <a:latin typeface="Ancizar Sans"/>
                <a:ea typeface="+mn-lt"/>
                <a:cs typeface="+mn-lt"/>
              </a:rPr>
              <a:t>. Journal of behavior, health &amp; social issues (México), 3(1), 5-16. </a:t>
            </a:r>
            <a:r>
              <a:rPr lang="en-US" sz="1000">
                <a:latin typeface="Ancizar Sans"/>
                <a:ea typeface="+mn-lt"/>
                <a:cs typeface="+mn-lt"/>
                <a:hlinkClick r:id="rId5">
                  <a:extLst>
                    <a:ext uri="{A12FA001-AC4F-418D-AE19-62706E023703}">
                      <ahyp:hlinkClr xmlns:ahyp="http://schemas.microsoft.com/office/drawing/2018/hyperlinkcolor" val="tx"/>
                    </a:ext>
                  </a:extLst>
                </a:hlinkClick>
              </a:rPr>
              <a:t>https://doi.org/10.5460/jbhsi.v3.1.27672</a:t>
            </a:r>
            <a:endParaRPr lang="en-US" sz="1000">
              <a:latin typeface="Ancizar Sans"/>
              <a:ea typeface="+mn-lt"/>
              <a:cs typeface="+mn-lt"/>
            </a:endParaRPr>
          </a:p>
        </p:txBody>
      </p:sp>
    </p:spTree>
    <p:extLst>
      <p:ext uri="{BB962C8B-B14F-4D97-AF65-F5344CB8AC3E}">
        <p14:creationId xmlns:p14="http://schemas.microsoft.com/office/powerpoint/2010/main" val="2054496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174917"/>
            <a:ext cx="8954997" cy="615553"/>
          </a:xfrm>
        </p:spPr>
        <p:txBody>
          <a:bodyPr wrap="square" lIns="0" tIns="0" rIns="0" bIns="0" anchor="t">
            <a:spAutoFit/>
          </a:bodyPr>
          <a:lstStyle/>
          <a:p>
            <a:r>
              <a:rPr lang="es-MX" sz="4000" b="1" spc="-15">
                <a:latin typeface="Ancizar Sans"/>
              </a:rPr>
              <a:t>Planificación en Inteligencia Artificial</a:t>
            </a:r>
            <a:endParaRPr lang="es-PE" altLang="es-CO" sz="4000" b="1">
              <a:latin typeface="Ancizar Sans"/>
            </a:endParaRPr>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Marcador de texto 2">
            <a:extLst>
              <a:ext uri="{FF2B5EF4-FFF2-40B4-BE49-F238E27FC236}">
                <a16:creationId xmlns:a16="http://schemas.microsoft.com/office/drawing/2014/main" id="{2B3BACF0-1A72-408E-8BDB-D7E42C537FDF}"/>
              </a:ext>
            </a:extLst>
          </p:cNvPr>
          <p:cNvSpPr>
            <a:spLocks noGrp="1"/>
          </p:cNvSpPr>
          <p:nvPr>
            <p:ph type="body" idx="1"/>
          </p:nvPr>
        </p:nvSpPr>
        <p:spPr>
          <a:xfrm>
            <a:off x="1198730" y="5066140"/>
            <a:ext cx="9463857" cy="861774"/>
          </a:xfrm>
        </p:spPr>
        <p:txBody>
          <a:bodyPr wrap="square" lIns="0" tIns="0" rIns="0" bIns="0" anchor="t">
            <a:spAutoFit/>
          </a:bodyPr>
          <a:lstStyle/>
          <a:p>
            <a:pPr algn="just"/>
            <a:r>
              <a:rPr lang="es-CO" sz="2000" b="1" i="1" kern="1200">
                <a:latin typeface="Ancizar Sans"/>
                <a:ea typeface="+mn-lt"/>
                <a:cs typeface="+mn-lt"/>
              </a:rPr>
              <a:t>"El campo de la planificación busca construir algoritmos de control que permitan a un agente sintetizar una secuencia de acciones que le lleve a alcanzar sus objetivos. "</a:t>
            </a:r>
            <a:endParaRPr lang="es-MX" sz="2000" b="1" i="1" kern="1200">
              <a:latin typeface="Ancizar Sans"/>
              <a:ea typeface="+mn-lt"/>
              <a:cs typeface="+mn-lt"/>
            </a:endParaRPr>
          </a:p>
          <a:p>
            <a:pPr algn="r"/>
            <a:r>
              <a:rPr lang="es-CO" sz="1600" b="1" i="1" kern="1200">
                <a:latin typeface="Ancizar Sans"/>
                <a:cs typeface="Arial"/>
              </a:rPr>
              <a:t>- Weld, 1999</a:t>
            </a:r>
            <a:endParaRPr lang="es-MX" sz="1600" b="1" i="1" kern="1200">
              <a:latin typeface="Ancizar Sans"/>
              <a:cs typeface="Arial"/>
            </a:endParaRPr>
          </a:p>
        </p:txBody>
      </p:sp>
      <p:sp>
        <p:nvSpPr>
          <p:cNvPr id="3" name="CuadroTexto 2">
            <a:extLst>
              <a:ext uri="{FF2B5EF4-FFF2-40B4-BE49-F238E27FC236}">
                <a16:creationId xmlns:a16="http://schemas.microsoft.com/office/drawing/2014/main" id="{85E8562B-ECEB-46E9-9A2A-021E0B937403}"/>
              </a:ext>
            </a:extLst>
          </p:cNvPr>
          <p:cNvSpPr txBox="1"/>
          <p:nvPr/>
        </p:nvSpPr>
        <p:spPr>
          <a:xfrm>
            <a:off x="655607" y="1158815"/>
            <a:ext cx="111539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rgbClr val="030303"/>
                </a:solidFill>
                <a:latin typeface="Ancizar Sans" panose="020B0602040300000003"/>
              </a:rPr>
              <a:t>Un </a:t>
            </a:r>
            <a:r>
              <a:rPr lang="en-US" sz="2000" err="1">
                <a:solidFill>
                  <a:srgbClr val="030303"/>
                </a:solidFill>
                <a:latin typeface="Ancizar Sans" panose="020B0602040300000003"/>
              </a:rPr>
              <a:t>problema</a:t>
            </a:r>
            <a:r>
              <a:rPr lang="en-US" sz="2000">
                <a:solidFill>
                  <a:srgbClr val="030303"/>
                </a:solidFill>
                <a:latin typeface="Ancizar Sans" panose="020B0602040300000003"/>
              </a:rPr>
              <a:t> de </a:t>
            </a:r>
            <a:r>
              <a:rPr lang="en-US" sz="2000" err="1">
                <a:solidFill>
                  <a:srgbClr val="030303"/>
                </a:solidFill>
                <a:latin typeface="Ancizar Sans" panose="020B0602040300000003"/>
              </a:rPr>
              <a:t>planificación</a:t>
            </a:r>
            <a:r>
              <a:rPr lang="en-US" sz="2000">
                <a:solidFill>
                  <a:srgbClr val="030303"/>
                </a:solidFill>
                <a:latin typeface="Ancizar Sans" panose="020B0602040300000003"/>
              </a:rPr>
              <a:t> es un </a:t>
            </a:r>
            <a:r>
              <a:rPr lang="en-US" sz="2000" err="1">
                <a:solidFill>
                  <a:srgbClr val="030303"/>
                </a:solidFill>
                <a:latin typeface="Ancizar Sans" panose="020B0602040300000003"/>
              </a:rPr>
              <a:t>problema</a:t>
            </a:r>
            <a:r>
              <a:rPr lang="en-US" sz="2000">
                <a:solidFill>
                  <a:srgbClr val="030303"/>
                </a:solidFill>
                <a:latin typeface="Ancizar Sans" panose="020B0602040300000003"/>
              </a:rPr>
              <a:t> de </a:t>
            </a:r>
            <a:r>
              <a:rPr lang="en-US" sz="2000" err="1">
                <a:solidFill>
                  <a:srgbClr val="030303"/>
                </a:solidFill>
                <a:latin typeface="Ancizar Sans" panose="020B0602040300000003"/>
              </a:rPr>
              <a:t>búsqueda</a:t>
            </a:r>
            <a:r>
              <a:rPr lang="en-US" sz="2000">
                <a:solidFill>
                  <a:srgbClr val="030303"/>
                </a:solidFill>
                <a:latin typeface="Ancizar Sans" panose="020B0602040300000003"/>
              </a:rPr>
              <a:t> que </a:t>
            </a:r>
            <a:r>
              <a:rPr lang="en-US" sz="2000" err="1">
                <a:solidFill>
                  <a:srgbClr val="030303"/>
                </a:solidFill>
                <a:latin typeface="Ancizar Sans" panose="020B0602040300000003"/>
              </a:rPr>
              <a:t>requiere</a:t>
            </a:r>
            <a:r>
              <a:rPr lang="en-US" sz="2000">
                <a:solidFill>
                  <a:srgbClr val="030303"/>
                </a:solidFill>
                <a:latin typeface="Ancizar Sans" panose="020B0602040300000003"/>
              </a:rPr>
              <a:t> </a:t>
            </a:r>
            <a:r>
              <a:rPr lang="en-US" sz="2000" err="1">
                <a:solidFill>
                  <a:srgbClr val="030303"/>
                </a:solidFill>
                <a:latin typeface="Ancizar Sans" panose="020B0602040300000003"/>
              </a:rPr>
              <a:t>encontrar</a:t>
            </a:r>
            <a:r>
              <a:rPr lang="en-US" sz="2000">
                <a:solidFill>
                  <a:srgbClr val="030303"/>
                </a:solidFill>
                <a:latin typeface="Ancizar Sans" panose="020B0602040300000003"/>
              </a:rPr>
              <a:t> una </a:t>
            </a:r>
            <a:r>
              <a:rPr lang="en-US" sz="2000" err="1">
                <a:solidFill>
                  <a:srgbClr val="030303"/>
                </a:solidFill>
                <a:latin typeface="Ancizar Sans" panose="020B0602040300000003"/>
              </a:rPr>
              <a:t>secuencia</a:t>
            </a:r>
            <a:r>
              <a:rPr lang="en-US" sz="2000">
                <a:solidFill>
                  <a:srgbClr val="030303"/>
                </a:solidFill>
                <a:latin typeface="Ancizar Sans" panose="020B0602040300000003"/>
              </a:rPr>
              <a:t> </a:t>
            </a:r>
            <a:r>
              <a:rPr lang="en-US" sz="2000" err="1">
                <a:solidFill>
                  <a:srgbClr val="030303"/>
                </a:solidFill>
                <a:latin typeface="Ancizar Sans" panose="020B0602040300000003"/>
              </a:rPr>
              <a:t>eficiente</a:t>
            </a:r>
            <a:r>
              <a:rPr lang="en-US" sz="2000">
                <a:solidFill>
                  <a:srgbClr val="030303"/>
                </a:solidFill>
                <a:latin typeface="Ancizar Sans" panose="020B0602040300000003"/>
              </a:rPr>
              <a:t> de </a:t>
            </a:r>
            <a:r>
              <a:rPr lang="en-US" sz="2000" err="1">
                <a:solidFill>
                  <a:srgbClr val="030303"/>
                </a:solidFill>
                <a:latin typeface="Ancizar Sans" panose="020B0602040300000003"/>
              </a:rPr>
              <a:t>acciones</a:t>
            </a:r>
            <a:r>
              <a:rPr lang="en-US" sz="2000">
                <a:solidFill>
                  <a:srgbClr val="030303"/>
                </a:solidFill>
                <a:latin typeface="Ancizar Sans" panose="020B0602040300000003"/>
              </a:rPr>
              <a:t> que </a:t>
            </a:r>
            <a:r>
              <a:rPr lang="en-US" sz="2000" err="1">
                <a:solidFill>
                  <a:srgbClr val="030303"/>
                </a:solidFill>
                <a:latin typeface="Ancizar Sans" panose="020B0602040300000003"/>
              </a:rPr>
              <a:t>conducen</a:t>
            </a:r>
            <a:r>
              <a:rPr lang="en-US" sz="2000">
                <a:solidFill>
                  <a:srgbClr val="030303"/>
                </a:solidFill>
                <a:latin typeface="Ancizar Sans" panose="020B0602040300000003"/>
              </a:rPr>
              <a:t> a un </a:t>
            </a:r>
            <a:r>
              <a:rPr lang="en-US" sz="2000" err="1">
                <a:solidFill>
                  <a:srgbClr val="030303"/>
                </a:solidFill>
                <a:latin typeface="Ancizar Sans" panose="020B0602040300000003"/>
              </a:rPr>
              <a:t>sistema</a:t>
            </a:r>
            <a:r>
              <a:rPr lang="en-US" sz="2000">
                <a:solidFill>
                  <a:srgbClr val="030303"/>
                </a:solidFill>
                <a:latin typeface="Ancizar Sans" panose="020B0602040300000003"/>
              </a:rPr>
              <a:t> </a:t>
            </a:r>
            <a:r>
              <a:rPr lang="en-US" sz="2000" err="1">
                <a:solidFill>
                  <a:srgbClr val="030303"/>
                </a:solidFill>
                <a:latin typeface="Ancizar Sans" panose="020B0602040300000003"/>
              </a:rPr>
              <a:t>desde</a:t>
            </a:r>
            <a:r>
              <a:rPr lang="en-US" sz="2000">
                <a:solidFill>
                  <a:srgbClr val="030303"/>
                </a:solidFill>
                <a:latin typeface="Ancizar Sans" panose="020B0602040300000003"/>
              </a:rPr>
              <a:t> un </a:t>
            </a:r>
            <a:r>
              <a:rPr lang="en-US" sz="2000" err="1">
                <a:solidFill>
                  <a:srgbClr val="030303"/>
                </a:solidFill>
                <a:latin typeface="Ancizar Sans" panose="020B0602040300000003"/>
              </a:rPr>
              <a:t>estado</a:t>
            </a:r>
            <a:r>
              <a:rPr lang="en-US" sz="2000">
                <a:solidFill>
                  <a:srgbClr val="030303"/>
                </a:solidFill>
                <a:latin typeface="Ancizar Sans" panose="020B0602040300000003"/>
              </a:rPr>
              <a:t> </a:t>
            </a:r>
            <a:r>
              <a:rPr lang="en-US" sz="2000" err="1">
                <a:solidFill>
                  <a:srgbClr val="030303"/>
                </a:solidFill>
                <a:latin typeface="Ancizar Sans" panose="020B0602040300000003"/>
              </a:rPr>
              <a:t>inicial</a:t>
            </a:r>
            <a:r>
              <a:rPr lang="en-US" sz="2000">
                <a:solidFill>
                  <a:srgbClr val="030303"/>
                </a:solidFill>
                <a:latin typeface="Ancizar Sans" panose="020B0602040300000003"/>
              </a:rPr>
              <a:t> hasta un </a:t>
            </a:r>
            <a:r>
              <a:rPr lang="en-US" sz="2000" err="1">
                <a:solidFill>
                  <a:srgbClr val="030303"/>
                </a:solidFill>
                <a:latin typeface="Ancizar Sans" panose="020B0602040300000003"/>
              </a:rPr>
              <a:t>estado</a:t>
            </a:r>
            <a:r>
              <a:rPr lang="en-US" sz="2000">
                <a:solidFill>
                  <a:srgbClr val="030303"/>
                </a:solidFill>
                <a:latin typeface="Ancizar Sans" panose="020B0602040300000003"/>
              </a:rPr>
              <a:t> </a:t>
            </a:r>
            <a:r>
              <a:rPr lang="en-US" sz="2000" err="1">
                <a:solidFill>
                  <a:srgbClr val="030303"/>
                </a:solidFill>
                <a:latin typeface="Ancizar Sans" panose="020B0602040300000003"/>
              </a:rPr>
              <a:t>objetivo</a:t>
            </a:r>
            <a:r>
              <a:rPr lang="en-US" sz="2000">
                <a:solidFill>
                  <a:srgbClr val="030303"/>
                </a:solidFill>
                <a:latin typeface="Ancizar Sans" panose="020B0602040300000003"/>
              </a:rPr>
              <a:t>.</a:t>
            </a:r>
            <a:endParaRPr lang="es-MX" sz="2000"/>
          </a:p>
        </p:txBody>
      </p:sp>
      <p:pic>
        <p:nvPicPr>
          <p:cNvPr id="4" name="Imagen 5">
            <a:extLst>
              <a:ext uri="{FF2B5EF4-FFF2-40B4-BE49-F238E27FC236}">
                <a16:creationId xmlns:a16="http://schemas.microsoft.com/office/drawing/2014/main" id="{00E2D0C9-84F6-4993-AAB9-9E522CCD0AD3}"/>
              </a:ext>
            </a:extLst>
          </p:cNvPr>
          <p:cNvPicPr>
            <a:picLocks noChangeAspect="1"/>
          </p:cNvPicPr>
          <p:nvPr/>
        </p:nvPicPr>
        <p:blipFill>
          <a:blip r:embed="rId3"/>
          <a:stretch>
            <a:fillRect/>
          </a:stretch>
        </p:blipFill>
        <p:spPr>
          <a:xfrm>
            <a:off x="2093344" y="2161471"/>
            <a:ext cx="8436633" cy="2074980"/>
          </a:xfrm>
          <a:prstGeom prst="rect">
            <a:avLst/>
          </a:prstGeom>
        </p:spPr>
      </p:pic>
      <p:sp>
        <p:nvSpPr>
          <p:cNvPr id="6" name="TextBox 6">
            <a:extLst>
              <a:ext uri="{FF2B5EF4-FFF2-40B4-BE49-F238E27FC236}">
                <a16:creationId xmlns:a16="http://schemas.microsoft.com/office/drawing/2014/main" id="{AC7F0708-657F-40D4-B7DF-EB63EECCC6B8}"/>
              </a:ext>
            </a:extLst>
          </p:cNvPr>
          <p:cNvSpPr txBox="1"/>
          <p:nvPr/>
        </p:nvSpPr>
        <p:spPr>
          <a:xfrm>
            <a:off x="3085381" y="4336212"/>
            <a:ext cx="6466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ncizar Sans"/>
                <a:ea typeface="+mn-lt"/>
                <a:cs typeface="+mn-lt"/>
              </a:rPr>
              <a:t>- </a:t>
            </a:r>
            <a:r>
              <a:rPr lang="en-US" b="1" i="1" err="1">
                <a:latin typeface="Ancizar Sans"/>
                <a:ea typeface="+mn-lt"/>
                <a:cs typeface="+mn-lt"/>
              </a:rPr>
              <a:t>Grafo</a:t>
            </a:r>
            <a:r>
              <a:rPr lang="en-US" b="1" i="1">
                <a:latin typeface="Ancizar Sans"/>
                <a:ea typeface="+mn-lt"/>
                <a:cs typeface="+mn-lt"/>
              </a:rPr>
              <a:t> de </a:t>
            </a:r>
            <a:r>
              <a:rPr lang="en-US" b="1" i="1" err="1">
                <a:latin typeface="Ancizar Sans"/>
                <a:ea typeface="+mn-lt"/>
                <a:cs typeface="+mn-lt"/>
              </a:rPr>
              <a:t>planificación</a:t>
            </a:r>
            <a:r>
              <a:rPr lang="en-US" b="1" i="1">
                <a:latin typeface="Ancizar Sans"/>
                <a:ea typeface="+mn-lt"/>
                <a:cs typeface="+mn-lt"/>
              </a:rPr>
              <a:t> del </a:t>
            </a:r>
            <a:r>
              <a:rPr lang="en-US" b="1" i="1" err="1">
                <a:latin typeface="Ancizar Sans"/>
                <a:ea typeface="+mn-lt"/>
                <a:cs typeface="+mn-lt"/>
              </a:rPr>
              <a:t>problema</a:t>
            </a:r>
            <a:r>
              <a:rPr lang="en-US" b="1" i="1">
                <a:latin typeface="Ancizar Sans"/>
                <a:ea typeface="+mn-lt"/>
                <a:cs typeface="+mn-lt"/>
              </a:rPr>
              <a:t> «</a:t>
            </a:r>
            <a:r>
              <a:rPr lang="en-US" b="1" i="1" err="1">
                <a:latin typeface="Ancizar Sans"/>
                <a:ea typeface="+mn-lt"/>
                <a:cs typeface="+mn-lt"/>
              </a:rPr>
              <a:t>tener</a:t>
            </a:r>
            <a:r>
              <a:rPr lang="en-US" b="1" i="1">
                <a:latin typeface="Ancizar Sans"/>
                <a:ea typeface="+mn-lt"/>
                <a:cs typeface="+mn-lt"/>
              </a:rPr>
              <a:t> y comer pastel».</a:t>
            </a:r>
            <a:endParaRPr lang="es-MX" b="1" i="1">
              <a:latin typeface="Ancizar Sans"/>
            </a:endParaRPr>
          </a:p>
        </p:txBody>
      </p:sp>
      <p:sp>
        <p:nvSpPr>
          <p:cNvPr id="8" name="CuadroTexto 7">
            <a:extLst>
              <a:ext uri="{FF2B5EF4-FFF2-40B4-BE49-F238E27FC236}">
                <a16:creationId xmlns:a16="http://schemas.microsoft.com/office/drawing/2014/main" id="{3592F573-7501-4F56-BD07-A522B4A1FD83}"/>
              </a:ext>
            </a:extLst>
          </p:cNvPr>
          <p:cNvSpPr txBox="1"/>
          <p:nvPr/>
        </p:nvSpPr>
        <p:spPr>
          <a:xfrm>
            <a:off x="166777" y="6133381"/>
            <a:ext cx="7070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Ancizar Serif" panose="020A0602070300000003"/>
                <a:cs typeface="Times New Roman"/>
              </a:rPr>
              <a:t>NORVIG, P. (2004). INTELIGENCIA ARTIFICIAL: UN ENFOQUE MODERNO (2a. ed.). MADRID: PEARSON EDUCACION.</a:t>
            </a:r>
            <a:r>
              <a:rPr lang="en-US"/>
              <a:t> </a:t>
            </a:r>
            <a:endParaRPr lang="en-US">
              <a:cs typeface="Calibri"/>
            </a:endParaRPr>
          </a:p>
        </p:txBody>
      </p:sp>
    </p:spTree>
    <p:extLst>
      <p:ext uri="{BB962C8B-B14F-4D97-AF65-F5344CB8AC3E}">
        <p14:creationId xmlns:p14="http://schemas.microsoft.com/office/powerpoint/2010/main" val="109927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149822"/>
            <a:ext cx="8207375" cy="615553"/>
          </a:xfrm>
        </p:spPr>
        <p:txBody>
          <a:bodyPr wrap="square" lIns="0" tIns="0" rIns="0" bIns="0" anchor="t">
            <a:spAutoFit/>
          </a:bodyPr>
          <a:lstStyle/>
          <a:p>
            <a:r>
              <a:rPr lang="es-MX" sz="4000" b="1" spc="-15" dirty="0">
                <a:latin typeface="Ancizar Sans"/>
              </a:rPr>
              <a:t>Redes Neuronales Artificiales</a:t>
            </a:r>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5722061" y="1290412"/>
            <a:ext cx="5489401" cy="1517487"/>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algn="just"/>
            <a:r>
              <a:rPr lang="es" sz="2000" dirty="0">
                <a:solidFill>
                  <a:srgbClr val="030303"/>
                </a:solidFill>
                <a:latin typeface="Ancizar Sans" panose="020B0602040300000003"/>
              </a:rPr>
              <a:t>Es un sistema de aprendizaje computacional que utiliza una red de funciones para comprender y traducir una entrada de datos de una forma en una salida deseada, generalmente en otra forma.</a:t>
            </a:r>
            <a:endParaRPr lang="en-US" sz="2000" dirty="0">
              <a:solidFill>
                <a:srgbClr val="030303"/>
              </a:solidFill>
              <a:latin typeface="Ancizar Sans" panose="020B0602040300000003"/>
            </a:endParaRPr>
          </a:p>
        </p:txBody>
      </p:sp>
      <p:sp>
        <p:nvSpPr>
          <p:cNvPr id="92" name="TextBox 91">
            <a:extLst>
              <a:ext uri="{FF2B5EF4-FFF2-40B4-BE49-F238E27FC236}">
                <a16:creationId xmlns:a16="http://schemas.microsoft.com/office/drawing/2014/main" id="{78EC1358-3CC9-4FC1-BD46-E65D1F93BD8C}"/>
              </a:ext>
            </a:extLst>
          </p:cNvPr>
          <p:cNvSpPr txBox="1"/>
          <p:nvPr/>
        </p:nvSpPr>
        <p:spPr>
          <a:xfrm>
            <a:off x="355954" y="6095924"/>
            <a:ext cx="53598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ea typeface="+mn-lt"/>
                <a:cs typeface="+mn-lt"/>
              </a:rPr>
              <a:t>IBM. (n.d.). Neural Networks. </a:t>
            </a:r>
            <a:r>
              <a:rPr lang="en-US" sz="1000" i="1" dirty="0">
                <a:ea typeface="+mn-lt"/>
                <a:cs typeface="+mn-lt"/>
              </a:rPr>
              <a:t>Neural Networks</a:t>
            </a:r>
            <a:r>
              <a:rPr lang="en-US" sz="1000" dirty="0">
                <a:ea typeface="+mn-lt"/>
                <a:cs typeface="+mn-lt"/>
              </a:rPr>
              <a:t>. </a:t>
            </a:r>
            <a:r>
              <a:rPr lang="en-US" sz="1000" dirty="0">
                <a:ea typeface="+mn-lt"/>
                <a:cs typeface="+mn-lt"/>
                <a:hlinkClick r:id="rId3"/>
              </a:rPr>
              <a:t>https://www.ibm.com/cloud/learn/neural-networks</a:t>
            </a:r>
            <a:endParaRPr lang="en-US">
              <a:latin typeface="Ancizar Sans"/>
              <a:ea typeface="+mn-lt"/>
              <a:cs typeface="+mn-lt"/>
            </a:endParaRPr>
          </a:p>
          <a:p>
            <a:endParaRPr lang="en-US" sz="1000" dirty="0">
              <a:latin typeface="Ancizar Sans"/>
              <a:cs typeface="Calibri"/>
            </a:endParaRPr>
          </a:p>
          <a:p>
            <a:endParaRPr lang="en-US" sz="1000">
              <a:cs typeface="Calibri"/>
            </a:endParaRPr>
          </a:p>
          <a:p>
            <a:endParaRPr lang="en-US">
              <a:cs typeface="Calibri"/>
            </a:endParaRPr>
          </a:p>
        </p:txBody>
      </p:sp>
      <p:pic>
        <p:nvPicPr>
          <p:cNvPr id="4" name="Imagen 4">
            <a:extLst>
              <a:ext uri="{FF2B5EF4-FFF2-40B4-BE49-F238E27FC236}">
                <a16:creationId xmlns:a16="http://schemas.microsoft.com/office/drawing/2014/main" id="{35F2563F-6655-494C-8E6C-CC76BE1A9172}"/>
              </a:ext>
            </a:extLst>
          </p:cNvPr>
          <p:cNvPicPr>
            <a:picLocks noChangeAspect="1"/>
          </p:cNvPicPr>
          <p:nvPr/>
        </p:nvPicPr>
        <p:blipFill>
          <a:blip r:embed="rId4"/>
          <a:stretch>
            <a:fillRect/>
          </a:stretch>
        </p:blipFill>
        <p:spPr>
          <a:xfrm>
            <a:off x="900023" y="1433733"/>
            <a:ext cx="4123426" cy="2926610"/>
          </a:xfrm>
          <a:prstGeom prst="rect">
            <a:avLst/>
          </a:prstGeom>
        </p:spPr>
      </p:pic>
      <p:sp>
        <p:nvSpPr>
          <p:cNvPr id="5" name="TextBox 6">
            <a:extLst>
              <a:ext uri="{FF2B5EF4-FFF2-40B4-BE49-F238E27FC236}">
                <a16:creationId xmlns:a16="http://schemas.microsoft.com/office/drawing/2014/main" id="{BFC8E7F5-6696-4B9B-98B7-E29C4B5DFDC1}"/>
              </a:ext>
            </a:extLst>
          </p:cNvPr>
          <p:cNvSpPr txBox="1"/>
          <p:nvPr/>
        </p:nvSpPr>
        <p:spPr>
          <a:xfrm>
            <a:off x="856891" y="4408098"/>
            <a:ext cx="4367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latin typeface="Ancizar Sans"/>
                <a:ea typeface="+mn-lt"/>
                <a:cs typeface="+mn-lt"/>
              </a:rPr>
              <a:t>- </a:t>
            </a:r>
            <a:r>
              <a:rPr lang="en-US" b="1" i="1" dirty="0" err="1">
                <a:latin typeface="Ancizar Sans"/>
                <a:ea typeface="+mn-lt"/>
                <a:cs typeface="+mn-lt"/>
              </a:rPr>
              <a:t>Ejemplos</a:t>
            </a:r>
            <a:r>
              <a:rPr lang="en-US" b="1" i="1" dirty="0">
                <a:latin typeface="Ancizar Sans"/>
                <a:ea typeface="+mn-lt"/>
                <a:cs typeface="+mn-lt"/>
              </a:rPr>
              <a:t> de redes </a:t>
            </a:r>
            <a:r>
              <a:rPr lang="en-US" b="1" i="1" dirty="0" err="1">
                <a:latin typeface="Ancizar Sans"/>
                <a:ea typeface="+mn-lt"/>
                <a:cs typeface="+mn-lt"/>
              </a:rPr>
              <a:t>neuronales</a:t>
            </a:r>
            <a:r>
              <a:rPr lang="en-US" b="1" i="1" dirty="0">
                <a:latin typeface="Ancizar Sans"/>
                <a:ea typeface="+mn-lt"/>
                <a:cs typeface="+mn-lt"/>
              </a:rPr>
              <a:t> </a:t>
            </a:r>
            <a:r>
              <a:rPr lang="en-US" b="1" i="1" dirty="0" err="1">
                <a:latin typeface="Ancizar Sans"/>
                <a:ea typeface="+mn-lt"/>
                <a:cs typeface="+mn-lt"/>
              </a:rPr>
              <a:t>artificiales</a:t>
            </a:r>
            <a:r>
              <a:rPr lang="en-US" b="1" i="1" dirty="0">
                <a:latin typeface="Ancizar Sans"/>
                <a:ea typeface="+mn-lt"/>
                <a:cs typeface="+mn-lt"/>
              </a:rPr>
              <a:t>.</a:t>
            </a:r>
            <a:endParaRPr lang="es-MX" b="1" i="1" dirty="0">
              <a:latin typeface="Ancizar Sans"/>
            </a:endParaRPr>
          </a:p>
        </p:txBody>
      </p:sp>
      <p:pic>
        <p:nvPicPr>
          <p:cNvPr id="7" name="Imagen 7">
            <a:extLst>
              <a:ext uri="{FF2B5EF4-FFF2-40B4-BE49-F238E27FC236}">
                <a16:creationId xmlns:a16="http://schemas.microsoft.com/office/drawing/2014/main" id="{F45F2F82-6698-473E-8822-7B5FD18F80BF}"/>
              </a:ext>
            </a:extLst>
          </p:cNvPr>
          <p:cNvPicPr>
            <a:picLocks noChangeAspect="1"/>
          </p:cNvPicPr>
          <p:nvPr/>
        </p:nvPicPr>
        <p:blipFill>
          <a:blip r:embed="rId5"/>
          <a:stretch>
            <a:fillRect/>
          </a:stretch>
        </p:blipFill>
        <p:spPr>
          <a:xfrm>
            <a:off x="5960854" y="3246285"/>
            <a:ext cx="5518028" cy="2694562"/>
          </a:xfrm>
          <a:prstGeom prst="rect">
            <a:avLst/>
          </a:prstGeom>
        </p:spPr>
      </p:pic>
    </p:spTree>
    <p:extLst>
      <p:ext uri="{BB962C8B-B14F-4D97-AF65-F5344CB8AC3E}">
        <p14:creationId xmlns:p14="http://schemas.microsoft.com/office/powerpoint/2010/main" val="270369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14663" y="200645"/>
            <a:ext cx="8207375" cy="615553"/>
          </a:xfrm>
        </p:spPr>
        <p:txBody>
          <a:bodyPr wrap="square" lIns="0" tIns="0" rIns="0" bIns="0" anchor="t">
            <a:spAutoFit/>
          </a:bodyPr>
          <a:lstStyle/>
          <a:p>
            <a:r>
              <a:rPr lang="es-MX" sz="4000" b="1" spc="-15">
                <a:latin typeface="Ancizar Sans"/>
              </a:rPr>
              <a:t>Computación Evolutiva</a:t>
            </a:r>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201155" y="1247279"/>
            <a:ext cx="5475025" cy="2897713"/>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algn="just"/>
            <a:r>
              <a:rPr lang="en-US" sz="2400" b="1" i="1">
                <a:latin typeface="Ancizar Sans"/>
                <a:ea typeface="+mn-lt"/>
                <a:cs typeface="+mn-lt"/>
              </a:rPr>
              <a:t>"La </a:t>
            </a:r>
            <a:r>
              <a:rPr lang="en-US" sz="2400" b="1" i="1" err="1">
                <a:latin typeface="Ancizar Sans"/>
                <a:ea typeface="+mn-lt"/>
                <a:cs typeface="+mn-lt"/>
              </a:rPr>
              <a:t>computación</a:t>
            </a:r>
            <a:r>
              <a:rPr lang="en-US" sz="2400" b="1" i="1">
                <a:latin typeface="Ancizar Sans"/>
                <a:ea typeface="+mn-lt"/>
                <a:cs typeface="+mn-lt"/>
              </a:rPr>
              <a:t> </a:t>
            </a:r>
            <a:r>
              <a:rPr lang="en-US" sz="2400" b="1" i="1" err="1">
                <a:latin typeface="Ancizar Sans"/>
                <a:ea typeface="+mn-lt"/>
                <a:cs typeface="+mn-lt"/>
              </a:rPr>
              <a:t>evolutiva</a:t>
            </a:r>
            <a:r>
              <a:rPr lang="en-US" sz="2400" b="1" i="1">
                <a:latin typeface="Ancizar Sans"/>
                <a:ea typeface="+mn-lt"/>
                <a:cs typeface="+mn-lt"/>
              </a:rPr>
              <a:t> es una </a:t>
            </a:r>
            <a:r>
              <a:rPr lang="en-US" sz="2400" b="1" i="1" err="1">
                <a:latin typeface="Ancizar Sans"/>
                <a:ea typeface="+mn-lt"/>
                <a:cs typeface="+mn-lt"/>
              </a:rPr>
              <a:t>rama</a:t>
            </a:r>
            <a:r>
              <a:rPr lang="en-US" sz="2400" b="1" i="1">
                <a:latin typeface="Ancizar Sans"/>
                <a:ea typeface="+mn-lt"/>
                <a:cs typeface="+mn-lt"/>
              </a:rPr>
              <a:t> de la </a:t>
            </a:r>
            <a:r>
              <a:rPr lang="en-US" sz="2400" b="1" i="1" err="1">
                <a:latin typeface="Ancizar Sans"/>
                <a:ea typeface="+mn-lt"/>
                <a:cs typeface="+mn-lt"/>
              </a:rPr>
              <a:t>computación</a:t>
            </a:r>
            <a:r>
              <a:rPr lang="en-US" sz="2400" b="1" i="1">
                <a:latin typeface="Ancizar Sans"/>
                <a:ea typeface="+mn-lt"/>
                <a:cs typeface="+mn-lt"/>
              </a:rPr>
              <a:t> y la </a:t>
            </a:r>
            <a:r>
              <a:rPr lang="en-US" sz="2400" b="1" i="1" err="1">
                <a:latin typeface="Ancizar Sans"/>
                <a:ea typeface="+mn-lt"/>
                <a:cs typeface="+mn-lt"/>
              </a:rPr>
              <a:t>inteligencia</a:t>
            </a:r>
            <a:r>
              <a:rPr lang="en-US" sz="2400" b="1" i="1">
                <a:latin typeface="Ancizar Sans"/>
                <a:ea typeface="+mn-lt"/>
                <a:cs typeface="+mn-lt"/>
              </a:rPr>
              <a:t> artificial que </a:t>
            </a:r>
            <a:r>
              <a:rPr lang="en-US" sz="2400" b="1" i="1" err="1">
                <a:latin typeface="Ancizar Sans"/>
                <a:ea typeface="+mn-lt"/>
                <a:cs typeface="+mn-lt"/>
              </a:rPr>
              <a:t>comprende</a:t>
            </a:r>
            <a:r>
              <a:rPr lang="en-US" sz="2400" b="1" i="1">
                <a:latin typeface="Ancizar Sans"/>
                <a:ea typeface="+mn-lt"/>
                <a:cs typeface="+mn-lt"/>
              </a:rPr>
              <a:t> </a:t>
            </a:r>
            <a:r>
              <a:rPr lang="en-US" sz="2400" b="1" i="1" err="1">
                <a:latin typeface="Ancizar Sans"/>
                <a:ea typeface="+mn-lt"/>
                <a:cs typeface="+mn-lt"/>
              </a:rPr>
              <a:t>métodos</a:t>
            </a:r>
            <a:r>
              <a:rPr lang="en-US" sz="2400" b="1" i="1">
                <a:latin typeface="Ancizar Sans"/>
                <a:ea typeface="+mn-lt"/>
                <a:cs typeface="+mn-lt"/>
              </a:rPr>
              <a:t> de </a:t>
            </a:r>
            <a:r>
              <a:rPr lang="en-US" sz="2400" b="1" i="1" err="1">
                <a:latin typeface="Ancizar Sans"/>
                <a:ea typeface="+mn-lt"/>
                <a:cs typeface="+mn-lt"/>
              </a:rPr>
              <a:t>búsqueda</a:t>
            </a:r>
            <a:r>
              <a:rPr lang="en-US" sz="2400" b="1" i="1">
                <a:latin typeface="Ancizar Sans"/>
                <a:ea typeface="+mn-lt"/>
                <a:cs typeface="+mn-lt"/>
              </a:rPr>
              <a:t> y </a:t>
            </a:r>
            <a:r>
              <a:rPr lang="en-US" sz="2400" b="1" i="1" err="1">
                <a:latin typeface="Ancizar Sans"/>
                <a:ea typeface="+mn-lt"/>
                <a:cs typeface="+mn-lt"/>
              </a:rPr>
              <a:t>aprendizaje</a:t>
            </a:r>
            <a:r>
              <a:rPr lang="en-US" sz="2400" b="1" i="1">
                <a:latin typeface="Ancizar Sans"/>
                <a:ea typeface="+mn-lt"/>
                <a:cs typeface="+mn-lt"/>
              </a:rPr>
              <a:t> </a:t>
            </a:r>
            <a:r>
              <a:rPr lang="en-US" sz="2400" b="1" i="1" err="1">
                <a:latin typeface="Ancizar Sans"/>
                <a:ea typeface="+mn-lt"/>
                <a:cs typeface="+mn-lt"/>
              </a:rPr>
              <a:t>automatizado</a:t>
            </a:r>
            <a:r>
              <a:rPr lang="en-US" sz="2400" b="1" i="1">
                <a:latin typeface="Ancizar Sans"/>
                <a:ea typeface="+mn-lt"/>
                <a:cs typeface="+mn-lt"/>
              </a:rPr>
              <a:t> </a:t>
            </a:r>
            <a:r>
              <a:rPr lang="en-US" sz="2400" b="1" i="1" err="1">
                <a:latin typeface="Ancizar Sans"/>
                <a:ea typeface="+mn-lt"/>
                <a:cs typeface="+mn-lt"/>
              </a:rPr>
              <a:t>inspirados</a:t>
            </a:r>
            <a:r>
              <a:rPr lang="en-US" sz="2400" b="1" i="1">
                <a:latin typeface="Ancizar Sans"/>
                <a:ea typeface="+mn-lt"/>
                <a:cs typeface="+mn-lt"/>
              </a:rPr>
              <a:t> en los </a:t>
            </a:r>
            <a:r>
              <a:rPr lang="en-US" sz="2400" b="1" i="1" err="1">
                <a:latin typeface="Ancizar Sans"/>
                <a:ea typeface="+mn-lt"/>
                <a:cs typeface="+mn-lt"/>
              </a:rPr>
              <a:t>mecanismos</a:t>
            </a:r>
            <a:r>
              <a:rPr lang="en-US" sz="2400" b="1" i="1">
                <a:latin typeface="Ancizar Sans"/>
                <a:ea typeface="+mn-lt"/>
                <a:cs typeface="+mn-lt"/>
              </a:rPr>
              <a:t> de la </a:t>
            </a:r>
            <a:r>
              <a:rPr lang="en-US" sz="2400" b="1" i="1" err="1">
                <a:latin typeface="Ancizar Sans"/>
                <a:ea typeface="+mn-lt"/>
                <a:cs typeface="+mn-lt"/>
              </a:rPr>
              <a:t>evolución</a:t>
            </a:r>
            <a:r>
              <a:rPr lang="en-US" sz="2400" b="1" i="1">
                <a:latin typeface="Ancizar Sans"/>
                <a:ea typeface="+mn-lt"/>
                <a:cs typeface="+mn-lt"/>
              </a:rPr>
              <a:t> natural." </a:t>
            </a:r>
            <a:r>
              <a:rPr lang="en-US" sz="2400">
                <a:latin typeface="Ancizar Sans"/>
                <a:ea typeface="+mn-lt"/>
                <a:cs typeface="+mn-lt"/>
              </a:rPr>
              <a:t>(Ochoa, </a:t>
            </a:r>
            <a:r>
              <a:rPr lang="en-US" sz="2400" err="1">
                <a:latin typeface="Ancizar Sans"/>
                <a:ea typeface="+mn-lt"/>
                <a:cs typeface="+mn-lt"/>
              </a:rPr>
              <a:t>s.f.</a:t>
            </a:r>
            <a:r>
              <a:rPr lang="en-US" sz="2400">
                <a:latin typeface="Ancizar Sans"/>
                <a:ea typeface="+mn-lt"/>
                <a:cs typeface="+mn-lt"/>
              </a:rPr>
              <a:t>)</a:t>
            </a:r>
            <a:r>
              <a:rPr lang="es" sz="2400">
                <a:latin typeface="Ancizar Sans"/>
                <a:ea typeface="+mn-lt"/>
                <a:cs typeface="+mn-lt"/>
              </a:rPr>
              <a:t>.</a:t>
            </a:r>
            <a:endParaRPr lang="es-MX" sz="2400">
              <a:effectLst/>
              <a:latin typeface="Ancizar Sans"/>
              <a:ea typeface="Times New Roman" panose="02020603050405020304" pitchFamily="18" charset="0"/>
              <a:cs typeface="Arial"/>
            </a:endParaRPr>
          </a:p>
        </p:txBody>
      </p:sp>
      <p:pic>
        <p:nvPicPr>
          <p:cNvPr id="3" name="Picture 3">
            <a:extLst>
              <a:ext uri="{FF2B5EF4-FFF2-40B4-BE49-F238E27FC236}">
                <a16:creationId xmlns:a16="http://schemas.microsoft.com/office/drawing/2014/main" id="{DDE47641-AEC4-4EA1-B0CF-3B388061DD86}"/>
              </a:ext>
            </a:extLst>
          </p:cNvPr>
          <p:cNvPicPr>
            <a:picLocks noChangeAspect="1"/>
          </p:cNvPicPr>
          <p:nvPr/>
        </p:nvPicPr>
        <p:blipFill>
          <a:blip r:embed="rId3"/>
          <a:stretch>
            <a:fillRect/>
          </a:stretch>
        </p:blipFill>
        <p:spPr>
          <a:xfrm>
            <a:off x="6032739" y="1968260"/>
            <a:ext cx="5906218" cy="3956648"/>
          </a:xfrm>
          <a:prstGeom prst="rect">
            <a:avLst/>
          </a:prstGeom>
        </p:spPr>
      </p:pic>
      <p:sp>
        <p:nvSpPr>
          <p:cNvPr id="4" name="TextBox 3">
            <a:extLst>
              <a:ext uri="{FF2B5EF4-FFF2-40B4-BE49-F238E27FC236}">
                <a16:creationId xmlns:a16="http://schemas.microsoft.com/office/drawing/2014/main" id="{29872AD9-DECB-443A-822E-677AD40DB860}"/>
              </a:ext>
            </a:extLst>
          </p:cNvPr>
          <p:cNvSpPr txBox="1"/>
          <p:nvPr/>
        </p:nvSpPr>
        <p:spPr>
          <a:xfrm>
            <a:off x="138023" y="6190891"/>
            <a:ext cx="52879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ncizar Sans"/>
                <a:ea typeface="+mn-lt"/>
                <a:cs typeface="+mn-lt"/>
              </a:rPr>
              <a:t>Ochoa, G. (</a:t>
            </a:r>
            <a:r>
              <a:rPr lang="en-US" sz="1000" err="1">
                <a:latin typeface="Ancizar Sans"/>
                <a:ea typeface="+mn-lt"/>
                <a:cs typeface="+mn-lt"/>
              </a:rPr>
              <a:t>s.f.</a:t>
            </a:r>
            <a:r>
              <a:rPr lang="en-US" sz="1000">
                <a:latin typeface="Ancizar Sans"/>
                <a:ea typeface="+mn-lt"/>
                <a:cs typeface="+mn-lt"/>
              </a:rPr>
              <a:t>). </a:t>
            </a:r>
            <a:r>
              <a:rPr lang="en-US" sz="1000" i="1" err="1">
                <a:latin typeface="Ancizar Sans"/>
                <a:ea typeface="+mn-lt"/>
                <a:cs typeface="+mn-lt"/>
              </a:rPr>
              <a:t>Introducción</a:t>
            </a:r>
            <a:r>
              <a:rPr lang="en-US" sz="1000" i="1">
                <a:latin typeface="Ancizar Sans"/>
                <a:ea typeface="+mn-lt"/>
                <a:cs typeface="+mn-lt"/>
              </a:rPr>
              <a:t> a la </a:t>
            </a:r>
            <a:r>
              <a:rPr lang="en-US" sz="1000" i="1" err="1">
                <a:latin typeface="Ancizar Sans"/>
                <a:ea typeface="+mn-lt"/>
                <a:cs typeface="+mn-lt"/>
              </a:rPr>
              <a:t>Computación</a:t>
            </a:r>
            <a:r>
              <a:rPr lang="en-US" sz="1000" i="1">
                <a:latin typeface="Ancizar Sans"/>
                <a:ea typeface="+mn-lt"/>
                <a:cs typeface="+mn-lt"/>
              </a:rPr>
              <a:t> </a:t>
            </a:r>
            <a:r>
              <a:rPr lang="en-US" sz="1000" i="1" err="1">
                <a:latin typeface="Ancizar Sans"/>
                <a:ea typeface="+mn-lt"/>
                <a:cs typeface="+mn-lt"/>
              </a:rPr>
              <a:t>Evolutiva</a:t>
            </a:r>
            <a:r>
              <a:rPr lang="en-US" sz="1000" i="1">
                <a:latin typeface="Ancizar Sans"/>
                <a:ea typeface="+mn-lt"/>
                <a:cs typeface="+mn-lt"/>
              </a:rPr>
              <a:t> y la </a:t>
            </a:r>
            <a:r>
              <a:rPr lang="en-US" sz="1000" i="1" err="1">
                <a:latin typeface="Ancizar Sans"/>
                <a:ea typeface="+mn-lt"/>
                <a:cs typeface="+mn-lt"/>
              </a:rPr>
              <a:t>Morfogénesis</a:t>
            </a:r>
            <a:r>
              <a:rPr lang="en-US" sz="1000" i="1">
                <a:latin typeface="Ancizar Sans"/>
                <a:ea typeface="+mn-lt"/>
                <a:cs typeface="+mn-lt"/>
              </a:rPr>
              <a:t> Artificial</a:t>
            </a:r>
            <a:r>
              <a:rPr lang="en-US" sz="1000">
                <a:latin typeface="Ancizar Sans"/>
                <a:ea typeface="+mn-lt"/>
                <a:cs typeface="+mn-lt"/>
              </a:rPr>
              <a:t> (</a:t>
            </a:r>
            <a:r>
              <a:rPr lang="en-US" sz="1000" err="1">
                <a:latin typeface="Ancizar Sans"/>
                <a:ea typeface="+mn-lt"/>
                <a:cs typeface="+mn-lt"/>
              </a:rPr>
              <a:t>Página</a:t>
            </a:r>
            <a:r>
              <a:rPr lang="en-US" sz="1000">
                <a:latin typeface="Ancizar Sans"/>
                <a:ea typeface="+mn-lt"/>
                <a:cs typeface="+mn-lt"/>
              </a:rPr>
              <a:t> 1)</a:t>
            </a:r>
            <a:r>
              <a:rPr lang="en-US" sz="1000">
                <a:ea typeface="+mn-lt"/>
                <a:cs typeface="+mn-lt"/>
              </a:rPr>
              <a:t>.</a:t>
            </a:r>
            <a:endParaRPr lang="en-US" sz="1000"/>
          </a:p>
          <a:p>
            <a:pPr algn="l"/>
            <a:endParaRPr lang="en-US">
              <a:cs typeface="Calibri"/>
            </a:endParaRPr>
          </a:p>
        </p:txBody>
      </p:sp>
    </p:spTree>
    <p:extLst>
      <p:ext uri="{BB962C8B-B14F-4D97-AF65-F5344CB8AC3E}">
        <p14:creationId xmlns:p14="http://schemas.microsoft.com/office/powerpoint/2010/main" val="315304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238A17-C237-406A-984F-07166B7CA926}"/>
              </a:ext>
            </a:extLst>
          </p:cNvPr>
          <p:cNvSpPr txBox="1"/>
          <p:nvPr/>
        </p:nvSpPr>
        <p:spPr>
          <a:xfrm>
            <a:off x="1104899" y="99675"/>
            <a:ext cx="10439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METODOLOGÍA ENSEÑANZA – APRENDIZAJE</a:t>
            </a:r>
          </a:p>
        </p:txBody>
      </p:sp>
      <p:sp>
        <p:nvSpPr>
          <p:cNvPr id="6" name="CuadroTexto 5">
            <a:extLst>
              <a:ext uri="{FF2B5EF4-FFF2-40B4-BE49-F238E27FC236}">
                <a16:creationId xmlns:a16="http://schemas.microsoft.com/office/drawing/2014/main" id="{39DD5DE6-7858-4E1D-B611-0282AF716924}"/>
              </a:ext>
            </a:extLst>
          </p:cNvPr>
          <p:cNvSpPr txBox="1"/>
          <p:nvPr/>
        </p:nvSpPr>
        <p:spPr>
          <a:xfrm>
            <a:off x="236455" y="1243443"/>
            <a:ext cx="3505874" cy="39703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CO" sz="168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El </a:t>
            </a:r>
            <a:r>
              <a:rPr kumimoji="0" lang="es-CO" sz="1680" b="1" i="0" u="sng"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aprendizaje sincrónico</a:t>
            </a:r>
            <a:r>
              <a:rPr kumimoji="0" lang="es-CO" sz="168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s-CO" sz="168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involucra estudios online a través de una plataforma. Este tipo de aprendizaje sólo ocurre en línea.</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CO" sz="168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150000"/>
              </a:lnSpc>
              <a:spcBef>
                <a:spcPts val="0"/>
              </a:spcBef>
              <a:spcAft>
                <a:spcPts val="0"/>
              </a:spcAft>
              <a:buClrTx/>
              <a:buSzTx/>
              <a:buFontTx/>
              <a:buNone/>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Herramientas en este curso:</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Google </a:t>
            </a:r>
            <a:r>
              <a:rPr lang="es-ES" sz="1680"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meet</a:t>
            </a: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Asesorías.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Talleres.</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s-ES" sz="168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8C507279-8977-4AB8-88A8-0CB17B4F7A77}"/>
              </a:ext>
            </a:extLst>
          </p:cNvPr>
          <p:cNvSpPr txBox="1"/>
          <p:nvPr/>
        </p:nvSpPr>
        <p:spPr>
          <a:xfrm>
            <a:off x="8869069" y="1049544"/>
            <a:ext cx="3170531" cy="474591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CO" sz="168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El </a:t>
            </a:r>
            <a:r>
              <a:rPr kumimoji="0" lang="es-CO" sz="1680" b="1" i="0" u="sng"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aprendizaje asincrónico</a:t>
            </a:r>
            <a:r>
              <a:rPr kumimoji="0" lang="es-CO" sz="1680" b="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s-CO" sz="168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puede ser llevado a cabo online u offline. El aprendizaje asincrónico implica un trabajo donde el estudiante puede ir a su propio ritmo.</a:t>
            </a:r>
          </a:p>
          <a:p>
            <a:pPr marL="0" marR="0" lvl="0" indent="0" algn="just" defTabSz="914400" rtl="0" eaLnBrk="1" fontAlgn="auto" latinLnBrk="0" hangingPunct="1">
              <a:lnSpc>
                <a:spcPct val="150000"/>
              </a:lnSpc>
              <a:spcBef>
                <a:spcPts val="0"/>
              </a:spcBef>
              <a:spcAft>
                <a:spcPts val="0"/>
              </a:spcAft>
              <a:buClrTx/>
              <a:buSzTx/>
              <a:buFontTx/>
              <a:buNone/>
              <a:tabLst/>
              <a:defRPr/>
            </a:pPr>
            <a:endParaRPr lang="es-CO" sz="168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lnSpc>
                <a:spcPct val="150000"/>
              </a:lnSpc>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Herramientas en este curso:</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Google DRIVE.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s-ES" sz="168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GitHub</a:t>
            </a:r>
            <a:r>
              <a:rPr kumimoji="0" lang="es-ES" sz="168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Coursera</a:t>
            </a: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kumimoji="0" lang="es-ES" sz="168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s-ES" sz="168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Correo electrónico.</a:t>
            </a:r>
          </a:p>
        </p:txBody>
      </p:sp>
      <p:sp>
        <p:nvSpPr>
          <p:cNvPr id="2" name="Marcador de número de diapositiva 1"/>
          <p:cNvSpPr>
            <a:spLocks noGrp="1"/>
          </p:cNvSpPr>
          <p:nvPr>
            <p:ph type="sldNum" sz="quarter" idx="7"/>
          </p:nvPr>
        </p:nvSpPr>
        <p:spPr/>
        <p:txBody>
          <a:bodyPr/>
          <a:lstStyle/>
          <a:p>
            <a:pPr marL="38100" marR="0" lvl="0" indent="0" algn="l"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ES" sz="1400" b="0" i="0" u="none" strike="noStrike" kern="1200" cap="none" spc="-5" normalizeH="0" baseline="0" noProof="0" smtClean="0">
                <a:ln>
                  <a:noFill/>
                </a:ln>
                <a:solidFill>
                  <a:prstClr val="black"/>
                </a:solidFill>
                <a:effectLst/>
                <a:uLnTx/>
                <a:uFillTx/>
                <a:latin typeface="Carlito"/>
                <a:ea typeface="+mn-ea"/>
              </a:rPr>
              <a:pPr marL="38100" marR="0" lvl="0" indent="0" algn="l" defTabSz="914400" rtl="0" eaLnBrk="1" fontAlgn="auto" latinLnBrk="0" hangingPunct="1">
                <a:lnSpc>
                  <a:spcPts val="1430"/>
                </a:lnSpc>
                <a:spcBef>
                  <a:spcPts val="0"/>
                </a:spcBef>
                <a:spcAft>
                  <a:spcPts val="0"/>
                </a:spcAft>
                <a:buClrTx/>
                <a:buSzTx/>
                <a:buFontTx/>
                <a:buNone/>
                <a:tabLst/>
                <a:defRPr/>
              </a:pPr>
              <a:t>3</a:t>
            </a:fld>
            <a:endParaRPr kumimoji="0" lang="es-ES" sz="1400" b="0" i="0" u="none" strike="noStrike" kern="1200" cap="none" spc="-5" normalizeH="0" baseline="0" noProof="0" dirty="0">
              <a:ln>
                <a:noFill/>
              </a:ln>
              <a:solidFill>
                <a:prstClr val="black"/>
              </a:solidFill>
              <a:effectLst/>
              <a:uLnTx/>
              <a:uFillTx/>
              <a:latin typeface="Carlito"/>
              <a:ea typeface="+mn-ea"/>
            </a:endParaRPr>
          </a:p>
        </p:txBody>
      </p:sp>
      <p:sp>
        <p:nvSpPr>
          <p:cNvPr id="3" name="Rectángulo 2"/>
          <p:cNvSpPr/>
          <p:nvPr/>
        </p:nvSpPr>
        <p:spPr>
          <a:xfrm>
            <a:off x="3975531" y="3083948"/>
            <a:ext cx="4419600"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Sesiones Remotas vía </a:t>
            </a:r>
            <a:r>
              <a:rPr kumimoji="0" lang="es-CO" sz="1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Google.Meet</a:t>
            </a:r>
            <a:endParaRPr kumimoji="0" lang="es-CO"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Sincrónicas y Asincrónicas</a:t>
            </a:r>
            <a:endParaRPr kumimoji="0" lang="es-E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p:txBody>
      </p:sp>
      <p:pic>
        <p:nvPicPr>
          <p:cNvPr id="1026" name="Picture 2" descr="Herramientas de aprendizaje, asin y sin: APRENDIZAJE ASINCRÓNICO Y  SINCRÓN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031" y="2566882"/>
            <a:ext cx="5059069" cy="3794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rendizaje Sincronico y Asincronico - nuevas tecnologias silv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618" y="1769157"/>
            <a:ext cx="2511425" cy="16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0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74558" y="150514"/>
            <a:ext cx="8207375" cy="615553"/>
          </a:xfrm>
        </p:spPr>
        <p:txBody>
          <a:bodyPr wrap="square" lIns="0" tIns="0" rIns="0" bIns="0" anchor="t">
            <a:spAutoFit/>
          </a:bodyPr>
          <a:lstStyle/>
          <a:p>
            <a:r>
              <a:rPr lang="es-MX" sz="4000" b="1" spc="-15">
                <a:latin typeface="Ancizar Sans"/>
              </a:rPr>
              <a:t>Lógica Difusa</a:t>
            </a:r>
          </a:p>
        </p:txBody>
      </p:sp>
      <p:sp>
        <p:nvSpPr>
          <p:cNvPr id="2" name="Rectangle 2">
            <a:extLst>
              <a:ext uri="{FF2B5EF4-FFF2-40B4-BE49-F238E27FC236}">
                <a16:creationId xmlns:a16="http://schemas.microsoft.com/office/drawing/2014/main" id="{CCEBF018-A54F-4A60-98AF-1C78923DABEC}"/>
              </a:ext>
            </a:extLst>
          </p:cNvPr>
          <p:cNvSpPr>
            <a:spLocks noChangeArrowheads="1"/>
          </p:cNvSpPr>
          <p:nvPr/>
        </p:nvSpPr>
        <p:spPr bwMode="auto">
          <a:xfrm>
            <a:off x="304800" y="2243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20" name="Text Box 2">
            <a:extLst>
              <a:ext uri="{FF2B5EF4-FFF2-40B4-BE49-F238E27FC236}">
                <a16:creationId xmlns:a16="http://schemas.microsoft.com/office/drawing/2014/main" id="{A156FA61-E31E-469F-B977-4E634938D796}"/>
              </a:ext>
            </a:extLst>
          </p:cNvPr>
          <p:cNvSpPr txBox="1">
            <a:spLocks noChangeArrowheads="1"/>
          </p:cNvSpPr>
          <p:nvPr/>
        </p:nvSpPr>
        <p:spPr bwMode="auto">
          <a:xfrm>
            <a:off x="86138" y="1592335"/>
            <a:ext cx="4511740" cy="3659712"/>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algn="just"/>
            <a:r>
              <a:rPr lang="en-US" sz="2400" b="1" i="1">
                <a:latin typeface="Ancizar Sans"/>
                <a:ea typeface="+mn-lt"/>
                <a:cs typeface="+mn-lt"/>
              </a:rPr>
              <a:t>"Es una </a:t>
            </a:r>
            <a:r>
              <a:rPr lang="en-US" sz="2400" b="1" i="1" err="1">
                <a:latin typeface="Ancizar Sans"/>
                <a:ea typeface="+mn-lt"/>
                <a:cs typeface="+mn-lt"/>
              </a:rPr>
              <a:t>lógica</a:t>
            </a:r>
            <a:r>
              <a:rPr lang="en-US" sz="2400" b="1" i="1">
                <a:latin typeface="Ancizar Sans"/>
                <a:ea typeface="+mn-lt"/>
                <a:cs typeface="+mn-lt"/>
              </a:rPr>
              <a:t> </a:t>
            </a:r>
            <a:r>
              <a:rPr lang="en-US" sz="2400" b="1" i="1" err="1">
                <a:latin typeface="Ancizar Sans"/>
                <a:ea typeface="+mn-lt"/>
                <a:cs typeface="+mn-lt"/>
              </a:rPr>
              <a:t>multivaluada</a:t>
            </a:r>
            <a:r>
              <a:rPr lang="en-US" sz="2400" b="1" i="1">
                <a:latin typeface="Ancizar Sans"/>
                <a:ea typeface="+mn-lt"/>
                <a:cs typeface="+mn-lt"/>
              </a:rPr>
              <a:t> que </a:t>
            </a:r>
            <a:r>
              <a:rPr lang="en-US" sz="2400" b="1" i="1" err="1">
                <a:latin typeface="Ancizar Sans"/>
                <a:ea typeface="+mn-lt"/>
                <a:cs typeface="+mn-lt"/>
              </a:rPr>
              <a:t>permite</a:t>
            </a:r>
            <a:r>
              <a:rPr lang="en-US" sz="2400" b="1" i="1">
                <a:latin typeface="Ancizar Sans"/>
                <a:ea typeface="+mn-lt"/>
                <a:cs typeface="+mn-lt"/>
              </a:rPr>
              <a:t> </a:t>
            </a:r>
            <a:r>
              <a:rPr lang="en-US" sz="2400" b="1" i="1" err="1">
                <a:latin typeface="Ancizar Sans"/>
                <a:ea typeface="+mn-lt"/>
                <a:cs typeface="+mn-lt"/>
              </a:rPr>
              <a:t>valores</a:t>
            </a:r>
            <a:r>
              <a:rPr lang="en-US" sz="2400" b="1" i="1">
                <a:latin typeface="Ancizar Sans"/>
                <a:ea typeface="+mn-lt"/>
                <a:cs typeface="+mn-lt"/>
              </a:rPr>
              <a:t> </a:t>
            </a:r>
            <a:r>
              <a:rPr lang="en-US" sz="2400" b="1" i="1" err="1">
                <a:latin typeface="Ancizar Sans"/>
                <a:ea typeface="+mn-lt"/>
                <a:cs typeface="+mn-lt"/>
              </a:rPr>
              <a:t>intermedios</a:t>
            </a:r>
            <a:r>
              <a:rPr lang="en-US" sz="2400" b="1" i="1">
                <a:latin typeface="Ancizar Sans"/>
                <a:ea typeface="+mn-lt"/>
                <a:cs typeface="+mn-lt"/>
              </a:rPr>
              <a:t> para </a:t>
            </a:r>
            <a:r>
              <a:rPr lang="en-US" sz="2400" b="1" i="1" err="1">
                <a:latin typeface="Ancizar Sans"/>
                <a:ea typeface="+mn-lt"/>
                <a:cs typeface="+mn-lt"/>
              </a:rPr>
              <a:t>poder</a:t>
            </a:r>
            <a:r>
              <a:rPr lang="en-US" sz="2400" b="1" i="1">
                <a:latin typeface="Ancizar Sans"/>
                <a:ea typeface="+mn-lt"/>
                <a:cs typeface="+mn-lt"/>
              </a:rPr>
              <a:t> </a:t>
            </a:r>
            <a:r>
              <a:rPr lang="en-US" sz="2400" b="1" i="1" err="1">
                <a:latin typeface="Ancizar Sans"/>
                <a:ea typeface="+mn-lt"/>
                <a:cs typeface="+mn-lt"/>
              </a:rPr>
              <a:t>definir</a:t>
            </a:r>
            <a:r>
              <a:rPr lang="en-US" sz="2400" b="1" i="1">
                <a:latin typeface="Ancizar Sans"/>
                <a:ea typeface="+mn-lt"/>
                <a:cs typeface="+mn-lt"/>
              </a:rPr>
              <a:t> </a:t>
            </a:r>
            <a:r>
              <a:rPr lang="en-US" sz="2400" b="1" i="1" err="1">
                <a:latin typeface="Ancizar Sans"/>
                <a:ea typeface="+mn-lt"/>
                <a:cs typeface="+mn-lt"/>
              </a:rPr>
              <a:t>evaluaciones</a:t>
            </a:r>
            <a:r>
              <a:rPr lang="en-US" sz="2400" b="1" i="1">
                <a:latin typeface="Ancizar Sans"/>
                <a:ea typeface="+mn-lt"/>
                <a:cs typeface="+mn-lt"/>
              </a:rPr>
              <a:t> entre </a:t>
            </a:r>
            <a:r>
              <a:rPr lang="en-US" sz="2400" b="1" i="1" err="1">
                <a:latin typeface="Ancizar Sans"/>
                <a:ea typeface="+mn-lt"/>
                <a:cs typeface="+mn-lt"/>
              </a:rPr>
              <a:t>sí</a:t>
            </a:r>
            <a:r>
              <a:rPr lang="en-US" sz="2400" b="1" i="1">
                <a:latin typeface="Ancizar Sans"/>
                <a:ea typeface="+mn-lt"/>
                <a:cs typeface="+mn-lt"/>
              </a:rPr>
              <a:t> / no, </a:t>
            </a:r>
            <a:r>
              <a:rPr lang="en-US" sz="2400" b="1" i="1" err="1">
                <a:latin typeface="Ancizar Sans"/>
                <a:ea typeface="+mn-lt"/>
                <a:cs typeface="+mn-lt"/>
              </a:rPr>
              <a:t>verdadero</a:t>
            </a:r>
            <a:r>
              <a:rPr lang="en-US" sz="2400" b="1" i="1">
                <a:latin typeface="Ancizar Sans"/>
                <a:ea typeface="+mn-lt"/>
                <a:cs typeface="+mn-lt"/>
              </a:rPr>
              <a:t> / </a:t>
            </a:r>
            <a:r>
              <a:rPr lang="en-US" sz="2400" b="1" i="1" err="1">
                <a:latin typeface="Ancizar Sans"/>
                <a:ea typeface="+mn-lt"/>
                <a:cs typeface="+mn-lt"/>
              </a:rPr>
              <a:t>falso</a:t>
            </a:r>
            <a:r>
              <a:rPr lang="en-US" sz="2400" b="1" i="1">
                <a:latin typeface="Ancizar Sans"/>
                <a:ea typeface="+mn-lt"/>
                <a:cs typeface="+mn-lt"/>
              </a:rPr>
              <a:t>, negro / </a:t>
            </a:r>
            <a:r>
              <a:rPr lang="en-US" sz="2400" b="1" i="1" err="1">
                <a:latin typeface="Ancizar Sans"/>
                <a:ea typeface="+mn-lt"/>
                <a:cs typeface="+mn-lt"/>
              </a:rPr>
              <a:t>blanco</a:t>
            </a:r>
            <a:r>
              <a:rPr lang="en-US" sz="2400" b="1" i="1">
                <a:latin typeface="Ancizar Sans"/>
                <a:ea typeface="+mn-lt"/>
                <a:cs typeface="+mn-lt"/>
              </a:rPr>
              <a:t>, caliente / </a:t>
            </a:r>
            <a:r>
              <a:rPr lang="en-US" sz="2400" b="1" i="1" err="1">
                <a:latin typeface="Ancizar Sans"/>
                <a:ea typeface="+mn-lt"/>
                <a:cs typeface="+mn-lt"/>
              </a:rPr>
              <a:t>frío</a:t>
            </a:r>
            <a:r>
              <a:rPr lang="en-US" sz="2400" b="1" i="1">
                <a:latin typeface="Ancizar Sans"/>
                <a:ea typeface="+mn-lt"/>
                <a:cs typeface="+mn-lt"/>
              </a:rPr>
              <a:t>, </a:t>
            </a:r>
            <a:r>
              <a:rPr lang="en-US" sz="2400" b="1" i="1" err="1">
                <a:latin typeface="Ancizar Sans"/>
                <a:ea typeface="+mn-lt"/>
                <a:cs typeface="+mn-lt"/>
              </a:rPr>
              <a:t>pequeño</a:t>
            </a:r>
            <a:r>
              <a:rPr lang="en-US" sz="2400" b="1" i="1">
                <a:latin typeface="Ancizar Sans"/>
                <a:ea typeface="+mn-lt"/>
                <a:cs typeface="+mn-lt"/>
              </a:rPr>
              <a:t> / </a:t>
            </a:r>
            <a:r>
              <a:rPr lang="en-US" sz="2400" b="1" i="1" err="1">
                <a:latin typeface="Ancizar Sans"/>
                <a:ea typeface="+mn-lt"/>
                <a:cs typeface="+mn-lt"/>
              </a:rPr>
              <a:t>grande</a:t>
            </a:r>
            <a:r>
              <a:rPr lang="en-US" sz="2400" b="1" i="1">
                <a:latin typeface="Ancizar Sans"/>
                <a:ea typeface="+mn-lt"/>
                <a:cs typeface="+mn-lt"/>
              </a:rPr>
              <a:t>, </a:t>
            </a:r>
            <a:r>
              <a:rPr lang="en-US" sz="2400" b="1" i="1" err="1">
                <a:latin typeface="Ancizar Sans"/>
                <a:ea typeface="+mn-lt"/>
                <a:cs typeface="+mn-lt"/>
              </a:rPr>
              <a:t>cerca</a:t>
            </a:r>
            <a:r>
              <a:rPr lang="en-US" sz="2400" b="1" i="1">
                <a:latin typeface="Ancizar Sans"/>
                <a:ea typeface="+mn-lt"/>
                <a:cs typeface="+mn-lt"/>
              </a:rPr>
              <a:t> / </a:t>
            </a:r>
            <a:r>
              <a:rPr lang="en-US" sz="2400" b="1" i="1" err="1">
                <a:latin typeface="Ancizar Sans"/>
                <a:ea typeface="+mn-lt"/>
                <a:cs typeface="+mn-lt"/>
              </a:rPr>
              <a:t>lejos</a:t>
            </a:r>
            <a:r>
              <a:rPr lang="en-US" sz="2400" b="1" i="1">
                <a:latin typeface="Ancizar Sans"/>
                <a:ea typeface="+mn-lt"/>
                <a:cs typeface="+mn-lt"/>
              </a:rPr>
              <a:t>, </a:t>
            </a:r>
            <a:r>
              <a:rPr lang="en-US" sz="2400" b="1" i="1" err="1">
                <a:latin typeface="Ancizar Sans"/>
                <a:ea typeface="+mn-lt"/>
                <a:cs typeface="+mn-lt"/>
              </a:rPr>
              <a:t>pocos</a:t>
            </a:r>
            <a:r>
              <a:rPr lang="en-US" sz="2400" b="1" i="1">
                <a:latin typeface="Ancizar Sans"/>
                <a:ea typeface="+mn-lt"/>
                <a:cs typeface="+mn-lt"/>
              </a:rPr>
              <a:t> / </a:t>
            </a:r>
            <a:r>
              <a:rPr lang="en-US" sz="2400" b="1" i="1" err="1">
                <a:latin typeface="Ancizar Sans"/>
                <a:ea typeface="+mn-lt"/>
                <a:cs typeface="+mn-lt"/>
              </a:rPr>
              <a:t>muchos</a:t>
            </a:r>
            <a:r>
              <a:rPr lang="en-US" sz="2400" b="1" i="1">
                <a:latin typeface="Ancizar Sans"/>
                <a:ea typeface="+mn-lt"/>
                <a:cs typeface="+mn-lt"/>
              </a:rPr>
              <a:t>, etc." </a:t>
            </a:r>
            <a:r>
              <a:rPr lang="en-US" sz="2000">
                <a:latin typeface="Ancizar Sans"/>
                <a:ea typeface="+mn-lt"/>
                <a:cs typeface="+mn-lt"/>
              </a:rPr>
              <a:t>(</a:t>
            </a:r>
            <a:r>
              <a:rPr lang="en-US" sz="2000" err="1">
                <a:latin typeface="Ancizar Sans"/>
                <a:ea typeface="+mn-lt"/>
                <a:cs typeface="+mn-lt"/>
              </a:rPr>
              <a:t>D’Negri</a:t>
            </a:r>
            <a:r>
              <a:rPr lang="en-US" sz="2000">
                <a:latin typeface="Ancizar Sans"/>
                <a:ea typeface="+mn-lt"/>
                <a:cs typeface="+mn-lt"/>
              </a:rPr>
              <a:t> &amp; De Vito, 2006)</a:t>
            </a:r>
            <a:r>
              <a:rPr lang="en-US" sz="2400">
                <a:latin typeface="Ancizar Sans"/>
                <a:ea typeface="Times New Roman" panose="02020603050405020304" pitchFamily="18" charset="0"/>
                <a:cs typeface="Arial"/>
              </a:rPr>
              <a:t>.</a:t>
            </a:r>
            <a:endParaRPr lang="es-MX" sz="2400">
              <a:effectLst/>
              <a:latin typeface="Ancizar Sans"/>
              <a:ea typeface="Times New Roman" panose="02020603050405020304" pitchFamily="18" charset="0"/>
              <a:cs typeface="Arial"/>
            </a:endParaRPr>
          </a:p>
        </p:txBody>
      </p:sp>
      <p:pic>
        <p:nvPicPr>
          <p:cNvPr id="6" name="Picture 6">
            <a:extLst>
              <a:ext uri="{FF2B5EF4-FFF2-40B4-BE49-F238E27FC236}">
                <a16:creationId xmlns:a16="http://schemas.microsoft.com/office/drawing/2014/main" id="{153C1144-B237-4EA0-A5B3-52EE227C44FB}"/>
              </a:ext>
            </a:extLst>
          </p:cNvPr>
          <p:cNvPicPr>
            <a:picLocks noChangeAspect="1"/>
          </p:cNvPicPr>
          <p:nvPr/>
        </p:nvPicPr>
        <p:blipFill>
          <a:blip r:embed="rId3"/>
          <a:stretch>
            <a:fillRect/>
          </a:stretch>
        </p:blipFill>
        <p:spPr>
          <a:xfrm>
            <a:off x="4666889" y="1585267"/>
            <a:ext cx="7372708" cy="3586823"/>
          </a:xfrm>
          <a:prstGeom prst="rect">
            <a:avLst/>
          </a:prstGeom>
        </p:spPr>
      </p:pic>
      <p:sp>
        <p:nvSpPr>
          <p:cNvPr id="7" name="TextBox 6">
            <a:extLst>
              <a:ext uri="{FF2B5EF4-FFF2-40B4-BE49-F238E27FC236}">
                <a16:creationId xmlns:a16="http://schemas.microsoft.com/office/drawing/2014/main" id="{018D0CC1-B21B-48B3-9168-9C022F060817}"/>
              </a:ext>
            </a:extLst>
          </p:cNvPr>
          <p:cNvSpPr txBox="1"/>
          <p:nvPr/>
        </p:nvSpPr>
        <p:spPr>
          <a:xfrm>
            <a:off x="4853797" y="5069456"/>
            <a:ext cx="71858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Ancizar Sans"/>
                <a:ea typeface="+mn-lt"/>
                <a:cs typeface="+mn-lt"/>
              </a:rPr>
              <a:t>Descripción</a:t>
            </a:r>
            <a:r>
              <a:rPr lang="en-US" sz="1600">
                <a:latin typeface="Ancizar Sans"/>
                <a:ea typeface="+mn-lt"/>
                <a:cs typeface="+mn-lt"/>
              </a:rPr>
              <a:t> de conjuntos crisp (</a:t>
            </a:r>
            <a:r>
              <a:rPr lang="en-US" sz="1600" err="1">
                <a:latin typeface="Ancizar Sans"/>
                <a:ea typeface="+mn-lt"/>
                <a:cs typeface="+mn-lt"/>
              </a:rPr>
              <a:t>arriba</a:t>
            </a:r>
            <a:r>
              <a:rPr lang="en-US" sz="1600">
                <a:latin typeface="Ancizar Sans"/>
                <a:ea typeface="+mn-lt"/>
                <a:cs typeface="+mn-lt"/>
              </a:rPr>
              <a:t>) y fuzzy (</a:t>
            </a:r>
            <a:r>
              <a:rPr lang="en-US" sz="1600" err="1">
                <a:latin typeface="Ancizar Sans"/>
                <a:ea typeface="+mn-lt"/>
                <a:cs typeface="+mn-lt"/>
              </a:rPr>
              <a:t>abajo</a:t>
            </a:r>
            <a:r>
              <a:rPr lang="en-US" sz="1600">
                <a:latin typeface="Ancizar Sans"/>
                <a:ea typeface="+mn-lt"/>
                <a:cs typeface="+mn-lt"/>
              </a:rPr>
              <a:t>) de “persona </a:t>
            </a:r>
            <a:r>
              <a:rPr lang="en-US" sz="1600" err="1">
                <a:latin typeface="Ancizar Sans"/>
                <a:ea typeface="+mn-lt"/>
                <a:cs typeface="+mn-lt"/>
              </a:rPr>
              <a:t>alta</a:t>
            </a:r>
            <a:r>
              <a:rPr lang="en-US" sz="1600">
                <a:latin typeface="Ancizar Sans"/>
                <a:ea typeface="+mn-lt"/>
                <a:cs typeface="+mn-lt"/>
              </a:rPr>
              <a:t>”.</a:t>
            </a:r>
            <a:r>
              <a:rPr lang="en-US" sz="1400">
                <a:latin typeface="Ancizar Sans"/>
                <a:ea typeface="+mn-lt"/>
                <a:cs typeface="+mn-lt"/>
              </a:rPr>
              <a:t>(González Morcillo, </a:t>
            </a:r>
            <a:r>
              <a:rPr lang="en-US" sz="1400" err="1">
                <a:latin typeface="Ancizar Sans"/>
                <a:ea typeface="+mn-lt"/>
                <a:cs typeface="+mn-lt"/>
              </a:rPr>
              <a:t>s.f.</a:t>
            </a:r>
            <a:r>
              <a:rPr lang="en-US" sz="1600">
                <a:latin typeface="Ancizar Sans"/>
                <a:ea typeface="+mn-lt"/>
                <a:cs typeface="+mn-lt"/>
              </a:rPr>
              <a:t>)</a:t>
            </a:r>
            <a:endParaRPr lang="en-US" sz="1200">
              <a:latin typeface="Ancizar Sans"/>
              <a:cs typeface="Calibri"/>
            </a:endParaRPr>
          </a:p>
        </p:txBody>
      </p:sp>
      <p:sp>
        <p:nvSpPr>
          <p:cNvPr id="8" name="TextBox 7">
            <a:extLst>
              <a:ext uri="{FF2B5EF4-FFF2-40B4-BE49-F238E27FC236}">
                <a16:creationId xmlns:a16="http://schemas.microsoft.com/office/drawing/2014/main" id="{9B2A9877-ABBC-43DC-B070-61E0EFAA128D}"/>
              </a:ext>
            </a:extLst>
          </p:cNvPr>
          <p:cNvSpPr txBox="1"/>
          <p:nvPr/>
        </p:nvSpPr>
        <p:spPr>
          <a:xfrm>
            <a:off x="-5751" y="6090249"/>
            <a:ext cx="824972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ncizar Sans"/>
              </a:rPr>
              <a:t>- </a:t>
            </a:r>
            <a:r>
              <a:rPr lang="en-US" sz="1000" err="1">
                <a:latin typeface="Ancizar Sans"/>
                <a:ea typeface="+mn-lt"/>
                <a:cs typeface="+mn-lt"/>
              </a:rPr>
              <a:t>D’Negri</a:t>
            </a:r>
            <a:r>
              <a:rPr lang="en-US" sz="1000">
                <a:latin typeface="Ancizar Sans"/>
                <a:ea typeface="+mn-lt"/>
                <a:cs typeface="+mn-lt"/>
              </a:rPr>
              <a:t>, C. E., &amp; De Vito, E. L. (2006). </a:t>
            </a:r>
            <a:r>
              <a:rPr lang="en-US" sz="1000" i="1" err="1">
                <a:latin typeface="Ancizar Sans"/>
                <a:ea typeface="+mn-lt"/>
                <a:cs typeface="+mn-lt"/>
              </a:rPr>
              <a:t>Introducción</a:t>
            </a:r>
            <a:r>
              <a:rPr lang="en-US" sz="1000" i="1">
                <a:latin typeface="Ancizar Sans"/>
                <a:ea typeface="+mn-lt"/>
                <a:cs typeface="+mn-lt"/>
              </a:rPr>
              <a:t> al </a:t>
            </a:r>
            <a:r>
              <a:rPr lang="en-US" sz="1000" i="1" err="1">
                <a:latin typeface="Ancizar Sans"/>
                <a:ea typeface="+mn-lt"/>
                <a:cs typeface="+mn-lt"/>
              </a:rPr>
              <a:t>razonamiento</a:t>
            </a:r>
            <a:r>
              <a:rPr lang="en-US" sz="1000" i="1">
                <a:latin typeface="Ancizar Sans"/>
                <a:ea typeface="+mn-lt"/>
                <a:cs typeface="+mn-lt"/>
              </a:rPr>
              <a:t> </a:t>
            </a:r>
            <a:r>
              <a:rPr lang="en-US" sz="1000" i="1" err="1">
                <a:latin typeface="Ancizar Sans"/>
                <a:ea typeface="+mn-lt"/>
                <a:cs typeface="+mn-lt"/>
              </a:rPr>
              <a:t>aproximado</a:t>
            </a:r>
            <a:r>
              <a:rPr lang="en-US" sz="1000" i="1">
                <a:latin typeface="Ancizar Sans"/>
                <a:ea typeface="+mn-lt"/>
                <a:cs typeface="+mn-lt"/>
              </a:rPr>
              <a:t>: </a:t>
            </a:r>
            <a:r>
              <a:rPr lang="en-US" sz="1000" i="1" err="1">
                <a:latin typeface="Ancizar Sans"/>
                <a:ea typeface="+mn-lt"/>
                <a:cs typeface="+mn-lt"/>
              </a:rPr>
              <a:t>Lógica</a:t>
            </a:r>
            <a:r>
              <a:rPr lang="en-US" sz="1000" i="1">
                <a:latin typeface="Ancizar Sans"/>
                <a:ea typeface="+mn-lt"/>
                <a:cs typeface="+mn-lt"/>
              </a:rPr>
              <a:t> </a:t>
            </a:r>
            <a:r>
              <a:rPr lang="en-US" sz="1000" i="1" err="1">
                <a:latin typeface="Ancizar Sans"/>
                <a:ea typeface="+mn-lt"/>
                <a:cs typeface="+mn-lt"/>
              </a:rPr>
              <a:t>difusa</a:t>
            </a:r>
            <a:r>
              <a:rPr lang="en-US" sz="1000">
                <a:latin typeface="Ancizar Sans"/>
                <a:ea typeface="+mn-lt"/>
                <a:cs typeface="+mn-lt"/>
              </a:rPr>
              <a:t> (</a:t>
            </a:r>
            <a:r>
              <a:rPr lang="en-US" sz="1000" err="1">
                <a:latin typeface="Ancizar Sans"/>
                <a:ea typeface="+mn-lt"/>
                <a:cs typeface="+mn-lt"/>
              </a:rPr>
              <a:t>Página</a:t>
            </a:r>
            <a:r>
              <a:rPr lang="en-US" sz="1000">
                <a:latin typeface="Ancizar Sans"/>
                <a:ea typeface="+mn-lt"/>
                <a:cs typeface="+mn-lt"/>
              </a:rPr>
              <a:t> 129).</a:t>
            </a:r>
            <a:endParaRPr lang="en-US">
              <a:latin typeface="Ancizar Sans"/>
            </a:endParaRPr>
          </a:p>
          <a:p>
            <a:r>
              <a:rPr lang="en-US" sz="1000">
                <a:latin typeface="Ancizar Sans"/>
                <a:ea typeface="+mn-lt"/>
                <a:cs typeface="+mn-lt"/>
              </a:rPr>
              <a:t>- González Morcillo, C. (</a:t>
            </a:r>
            <a:r>
              <a:rPr lang="en-US" sz="1000" err="1">
                <a:latin typeface="Ancizar Sans"/>
                <a:ea typeface="+mn-lt"/>
                <a:cs typeface="+mn-lt"/>
              </a:rPr>
              <a:t>s.f.</a:t>
            </a:r>
            <a:r>
              <a:rPr lang="en-US" sz="1000">
                <a:latin typeface="Ancizar Sans"/>
                <a:ea typeface="+mn-lt"/>
                <a:cs typeface="+mn-lt"/>
              </a:rPr>
              <a:t>). </a:t>
            </a:r>
            <a:r>
              <a:rPr lang="en-US" sz="1000" i="1" err="1">
                <a:latin typeface="Ancizar Sans"/>
                <a:ea typeface="+mn-lt"/>
                <a:cs typeface="+mn-lt"/>
              </a:rPr>
              <a:t>Lógica</a:t>
            </a:r>
            <a:r>
              <a:rPr lang="en-US" sz="1000" i="1">
                <a:latin typeface="Ancizar Sans"/>
                <a:ea typeface="+mn-lt"/>
                <a:cs typeface="+mn-lt"/>
              </a:rPr>
              <a:t> </a:t>
            </a:r>
            <a:r>
              <a:rPr lang="en-US" sz="1000" i="1" err="1">
                <a:latin typeface="Ancizar Sans"/>
                <a:ea typeface="+mn-lt"/>
                <a:cs typeface="+mn-lt"/>
              </a:rPr>
              <a:t>Difusa</a:t>
            </a:r>
            <a:r>
              <a:rPr lang="en-US" sz="1000" i="1">
                <a:latin typeface="Ancizar Sans"/>
                <a:ea typeface="+mn-lt"/>
                <a:cs typeface="+mn-lt"/>
              </a:rPr>
              <a:t> Una </a:t>
            </a:r>
            <a:r>
              <a:rPr lang="en-US" sz="1000" i="1" err="1">
                <a:latin typeface="Ancizar Sans"/>
                <a:ea typeface="+mn-lt"/>
                <a:cs typeface="+mn-lt"/>
              </a:rPr>
              <a:t>introducción</a:t>
            </a:r>
            <a:r>
              <a:rPr lang="en-US" sz="1000" i="1">
                <a:latin typeface="Ancizar Sans"/>
                <a:ea typeface="+mn-lt"/>
                <a:cs typeface="+mn-lt"/>
              </a:rPr>
              <a:t> </a:t>
            </a:r>
            <a:r>
              <a:rPr lang="en-US" sz="1000" i="1" err="1">
                <a:latin typeface="Ancizar Sans"/>
                <a:ea typeface="+mn-lt"/>
                <a:cs typeface="+mn-lt"/>
              </a:rPr>
              <a:t>práctica</a:t>
            </a:r>
            <a:r>
              <a:rPr lang="en-US" sz="1000">
                <a:latin typeface="Ancizar Sans"/>
                <a:ea typeface="+mn-lt"/>
                <a:cs typeface="+mn-lt"/>
              </a:rPr>
              <a:t> (</a:t>
            </a:r>
            <a:r>
              <a:rPr lang="en-US" sz="1000" err="1">
                <a:latin typeface="Ancizar Sans"/>
                <a:ea typeface="+mn-lt"/>
                <a:cs typeface="+mn-lt"/>
              </a:rPr>
              <a:t>Página</a:t>
            </a:r>
            <a:r>
              <a:rPr lang="en-US" sz="1000">
                <a:latin typeface="Ancizar Sans"/>
                <a:ea typeface="+mn-lt"/>
                <a:cs typeface="+mn-lt"/>
              </a:rPr>
              <a:t> 14).</a:t>
            </a:r>
            <a:endParaRPr lang="en-US">
              <a:latin typeface="Ancizar Sans"/>
            </a:endParaRPr>
          </a:p>
          <a:p>
            <a:endParaRPr lang="en-US" sz="1000">
              <a:cs typeface="Calibri"/>
            </a:endParaRPr>
          </a:p>
        </p:txBody>
      </p:sp>
    </p:spTree>
    <p:extLst>
      <p:ext uri="{BB962C8B-B14F-4D97-AF65-F5344CB8AC3E}">
        <p14:creationId xmlns:p14="http://schemas.microsoft.com/office/powerpoint/2010/main" val="2813150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44479" y="174917"/>
            <a:ext cx="8954997" cy="615553"/>
          </a:xfrm>
        </p:spPr>
        <p:txBody>
          <a:bodyPr wrap="square" lIns="0" tIns="0" rIns="0" bIns="0" anchor="t">
            <a:spAutoFit/>
          </a:bodyPr>
          <a:lstStyle/>
          <a:p>
            <a:r>
              <a:rPr lang="es-MX" sz="4000" b="1" spc="-15" dirty="0">
                <a:latin typeface="Ancizar Sans"/>
              </a:rPr>
              <a:t>Agentes Inteligentes</a:t>
            </a:r>
            <a:endParaRPr lang="es-PE" altLang="es-CO" sz="4000" b="1" dirty="0">
              <a:latin typeface="Ancizar Sans"/>
            </a:endParaRPr>
          </a:p>
        </p:txBody>
      </p:sp>
      <p:sp>
        <p:nvSpPr>
          <p:cNvPr id="5" name="Marcador de texto 2">
            <a:extLst>
              <a:ext uri="{FF2B5EF4-FFF2-40B4-BE49-F238E27FC236}">
                <a16:creationId xmlns:a16="http://schemas.microsoft.com/office/drawing/2014/main" id="{2B3BACF0-1A72-408E-8BDB-D7E42C537FDF}"/>
              </a:ext>
            </a:extLst>
          </p:cNvPr>
          <p:cNvSpPr>
            <a:spLocks noGrp="1"/>
          </p:cNvSpPr>
          <p:nvPr>
            <p:ph type="body" idx="1"/>
          </p:nvPr>
        </p:nvSpPr>
        <p:spPr>
          <a:xfrm>
            <a:off x="6604617" y="1284895"/>
            <a:ext cx="4863103" cy="1477328"/>
          </a:xfrm>
        </p:spPr>
        <p:txBody>
          <a:bodyPr wrap="square" lIns="0" tIns="0" rIns="0" bIns="0" anchor="t">
            <a:spAutoFit/>
          </a:bodyPr>
          <a:lstStyle/>
          <a:p>
            <a:pPr algn="just"/>
            <a:r>
              <a:rPr lang="es-CO" sz="2400">
                <a:latin typeface="Ancizar Sans"/>
                <a:ea typeface="+mn-lt"/>
                <a:cs typeface="+mn-lt"/>
              </a:rPr>
              <a:t>Los agentes inteligentes son entidades que son capaces de tomar acciones basándose en percepciones que reciben de su entorno. </a:t>
            </a:r>
          </a:p>
        </p:txBody>
      </p:sp>
      <p:pic>
        <p:nvPicPr>
          <p:cNvPr id="7" name="Imagen 7">
            <a:extLst>
              <a:ext uri="{FF2B5EF4-FFF2-40B4-BE49-F238E27FC236}">
                <a16:creationId xmlns:a16="http://schemas.microsoft.com/office/drawing/2014/main" id="{74F8CDA5-9225-4430-9C83-B8C2FA7A4624}"/>
              </a:ext>
            </a:extLst>
          </p:cNvPr>
          <p:cNvPicPr>
            <a:picLocks noChangeAspect="1"/>
          </p:cNvPicPr>
          <p:nvPr/>
        </p:nvPicPr>
        <p:blipFill>
          <a:blip r:embed="rId3"/>
          <a:stretch>
            <a:fillRect/>
          </a:stretch>
        </p:blipFill>
        <p:spPr>
          <a:xfrm>
            <a:off x="123646" y="1291757"/>
            <a:ext cx="6165011" cy="3828789"/>
          </a:xfrm>
          <a:prstGeom prst="rect">
            <a:avLst/>
          </a:prstGeom>
        </p:spPr>
      </p:pic>
      <p:sp>
        <p:nvSpPr>
          <p:cNvPr id="10" name="CuadroTexto 9">
            <a:extLst>
              <a:ext uri="{FF2B5EF4-FFF2-40B4-BE49-F238E27FC236}">
                <a16:creationId xmlns:a16="http://schemas.microsoft.com/office/drawing/2014/main" id="{8EA617A7-F21A-4B76-85BB-4F057AC9C900}"/>
              </a:ext>
            </a:extLst>
          </p:cNvPr>
          <p:cNvSpPr txBox="1"/>
          <p:nvPr/>
        </p:nvSpPr>
        <p:spPr>
          <a:xfrm>
            <a:off x="-5751" y="6075872"/>
            <a:ext cx="70707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Ancizar Sans"/>
                <a:cs typeface="Times New Roman"/>
              </a:rPr>
              <a:t>NORVIG, P. (2004). INTELIGENCIA ARTIFICIAL: UN ENFOQUE MODERNO (2a. ed.). MADRID: PEARSON EDUCACION.</a:t>
            </a:r>
            <a:r>
              <a:rPr lang="en-US">
                <a:latin typeface="Ancizar Sans"/>
              </a:rPr>
              <a:t> </a:t>
            </a:r>
            <a:endParaRPr lang="en-US">
              <a:latin typeface="Ancizar Sans"/>
              <a:cs typeface="Calibri"/>
            </a:endParaRPr>
          </a:p>
        </p:txBody>
      </p:sp>
      <p:sp>
        <p:nvSpPr>
          <p:cNvPr id="11" name="TextBox 6">
            <a:extLst>
              <a:ext uri="{FF2B5EF4-FFF2-40B4-BE49-F238E27FC236}">
                <a16:creationId xmlns:a16="http://schemas.microsoft.com/office/drawing/2014/main" id="{876027D1-BDC5-4247-9882-07D60888235A}"/>
              </a:ext>
            </a:extLst>
          </p:cNvPr>
          <p:cNvSpPr txBox="1"/>
          <p:nvPr/>
        </p:nvSpPr>
        <p:spPr>
          <a:xfrm>
            <a:off x="296174" y="5112589"/>
            <a:ext cx="6466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ncizar Sans"/>
                <a:ea typeface="+mn-lt"/>
                <a:cs typeface="+mn-lt"/>
              </a:rPr>
              <a:t>- </a:t>
            </a:r>
            <a:r>
              <a:rPr lang="en-US" b="1" i="1" err="1">
                <a:latin typeface="Ancizar Sans"/>
                <a:ea typeface="+mn-lt"/>
                <a:cs typeface="+mn-lt"/>
              </a:rPr>
              <a:t>Diagrama</a:t>
            </a:r>
            <a:r>
              <a:rPr lang="en-US" b="1" i="1">
                <a:latin typeface="Ancizar Sans"/>
                <a:ea typeface="+mn-lt"/>
                <a:cs typeface="+mn-lt"/>
              </a:rPr>
              <a:t> </a:t>
            </a:r>
            <a:r>
              <a:rPr lang="en-US" b="1" i="1" err="1">
                <a:latin typeface="Ancizar Sans"/>
                <a:ea typeface="+mn-lt"/>
                <a:cs typeface="+mn-lt"/>
              </a:rPr>
              <a:t>esquemático</a:t>
            </a:r>
            <a:r>
              <a:rPr lang="en-US" b="1" i="1">
                <a:latin typeface="Ancizar Sans"/>
                <a:ea typeface="+mn-lt"/>
                <a:cs typeface="+mn-lt"/>
              </a:rPr>
              <a:t> de un </a:t>
            </a:r>
            <a:r>
              <a:rPr lang="en-US" b="1" i="1" err="1">
                <a:latin typeface="Ancizar Sans"/>
                <a:ea typeface="+mn-lt"/>
                <a:cs typeface="+mn-lt"/>
              </a:rPr>
              <a:t>agente</a:t>
            </a:r>
            <a:r>
              <a:rPr lang="en-US" b="1" i="1">
                <a:latin typeface="Ancizar Sans"/>
                <a:ea typeface="+mn-lt"/>
                <a:cs typeface="+mn-lt"/>
              </a:rPr>
              <a:t> con </a:t>
            </a:r>
            <a:r>
              <a:rPr lang="en-US" b="1" i="1" err="1">
                <a:latin typeface="Ancizar Sans"/>
                <a:ea typeface="+mn-lt"/>
                <a:cs typeface="+mn-lt"/>
              </a:rPr>
              <a:t>su</a:t>
            </a:r>
            <a:r>
              <a:rPr lang="en-US" b="1" i="1">
                <a:latin typeface="Ancizar Sans"/>
                <a:ea typeface="+mn-lt"/>
                <a:cs typeface="+mn-lt"/>
              </a:rPr>
              <a:t> </a:t>
            </a:r>
            <a:r>
              <a:rPr lang="en-US" b="1" i="1" err="1">
                <a:latin typeface="Ancizar Sans"/>
                <a:ea typeface="+mn-lt"/>
                <a:cs typeface="+mn-lt"/>
              </a:rPr>
              <a:t>entorno</a:t>
            </a:r>
            <a:r>
              <a:rPr lang="en-US" b="1" i="1">
                <a:latin typeface="Ancizar Sans"/>
                <a:ea typeface="+mn-lt"/>
                <a:cs typeface="+mn-lt"/>
              </a:rPr>
              <a:t>.</a:t>
            </a:r>
            <a:endParaRPr lang="es-MX" b="1" i="1">
              <a:latin typeface="Ancizar Sans"/>
            </a:endParaRPr>
          </a:p>
        </p:txBody>
      </p:sp>
    </p:spTree>
    <p:extLst>
      <p:ext uri="{BB962C8B-B14F-4D97-AF65-F5344CB8AC3E}">
        <p14:creationId xmlns:p14="http://schemas.microsoft.com/office/powerpoint/2010/main" val="57752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24426" y="174457"/>
            <a:ext cx="11140356" cy="615553"/>
          </a:xfrm>
        </p:spPr>
        <p:txBody>
          <a:bodyPr wrap="square" lIns="0" tIns="0" rIns="0" bIns="0" anchor="t">
            <a:spAutoFit/>
          </a:bodyPr>
          <a:lstStyle/>
          <a:p>
            <a:r>
              <a:rPr lang="es-MX" sz="4000" b="1" spc="-15" dirty="0">
                <a:latin typeface="Ancizar Sans"/>
              </a:rPr>
              <a:t>Casos de Uso </a:t>
            </a:r>
            <a:endParaRPr lang="es-PE" altLang="es-CO" sz="4000" b="1" dirty="0">
              <a:latin typeface="Ancizar Sans"/>
            </a:endParaRPr>
          </a:p>
        </p:txBody>
      </p:sp>
      <p:pic>
        <p:nvPicPr>
          <p:cNvPr id="3" name="Imagen 2" descr="Imagen que contiene reloj&#10;&#10;Descripción generada automáticamente">
            <a:extLst>
              <a:ext uri="{FF2B5EF4-FFF2-40B4-BE49-F238E27FC236}">
                <a16:creationId xmlns:a16="http://schemas.microsoft.com/office/drawing/2014/main" id="{41A535C9-2F13-4AA2-A637-4C6CCE551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285" y="790010"/>
            <a:ext cx="6602493" cy="5554518"/>
          </a:xfrm>
          <a:prstGeom prst="rect">
            <a:avLst/>
          </a:prstGeom>
        </p:spPr>
      </p:pic>
    </p:spTree>
    <p:extLst>
      <p:ext uri="{BB962C8B-B14F-4D97-AF65-F5344CB8AC3E}">
        <p14:creationId xmlns:p14="http://schemas.microsoft.com/office/powerpoint/2010/main" val="3752543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358F-AA66-4864-A56B-C8DC80640962}"/>
              </a:ext>
            </a:extLst>
          </p:cNvPr>
          <p:cNvSpPr>
            <a:spLocks noGrp="1"/>
          </p:cNvSpPr>
          <p:nvPr>
            <p:ph type="sldNum" sz="quarter" idx="7"/>
          </p:nvPr>
        </p:nvSpPr>
        <p:spPr/>
        <p:txBody>
          <a:bodyPr/>
          <a:lstStyle/>
          <a:p>
            <a:pPr marL="38100">
              <a:lnSpc>
                <a:spcPts val="1430"/>
              </a:lnSpc>
            </a:pPr>
            <a:fld id="{81D60167-4931-47E6-BA6A-407CBD079E47}" type="slidenum">
              <a:rPr lang="en-US" spc="-5" dirty="0"/>
              <a:t>33</a:t>
            </a:fld>
            <a:endParaRPr lang="en-US" spc="-5"/>
          </a:p>
        </p:txBody>
      </p:sp>
      <p:pic>
        <p:nvPicPr>
          <p:cNvPr id="15" name="Imagen 15">
            <a:hlinkClick r:id="" action="ppaction://media"/>
            <a:extLst>
              <a:ext uri="{FF2B5EF4-FFF2-40B4-BE49-F238E27FC236}">
                <a16:creationId xmlns:a16="http://schemas.microsoft.com/office/drawing/2014/main" id="{F11DDB49-8E7C-410B-9FCA-706E2FC12A90}"/>
              </a:ext>
            </a:extLst>
          </p:cNvPr>
          <p:cNvPicPr>
            <a:picLocks noRot="1" noChangeAspect="1"/>
          </p:cNvPicPr>
          <p:nvPr>
            <a:videoFile r:link="rId1"/>
          </p:nvPr>
        </p:nvPicPr>
        <p:blipFill>
          <a:blip r:embed="rId3"/>
          <a:stretch>
            <a:fillRect/>
          </a:stretch>
        </p:blipFill>
        <p:spPr>
          <a:xfrm>
            <a:off x="589471" y="1524899"/>
            <a:ext cx="5190224" cy="3233107"/>
          </a:xfrm>
          <a:prstGeom prst="rect">
            <a:avLst/>
          </a:prstGeom>
        </p:spPr>
      </p:pic>
      <p:sp>
        <p:nvSpPr>
          <p:cNvPr id="17" name="TextBox 6">
            <a:extLst>
              <a:ext uri="{FF2B5EF4-FFF2-40B4-BE49-F238E27FC236}">
                <a16:creationId xmlns:a16="http://schemas.microsoft.com/office/drawing/2014/main" id="{B425C17C-D939-4888-AECC-7B8A9A800B96}"/>
              </a:ext>
            </a:extLst>
          </p:cNvPr>
          <p:cNvSpPr txBox="1"/>
          <p:nvPr/>
        </p:nvSpPr>
        <p:spPr>
          <a:xfrm>
            <a:off x="626854" y="4796287"/>
            <a:ext cx="51298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ncizar Sans"/>
                <a:ea typeface="+mn-lt"/>
                <a:cs typeface="+mn-lt"/>
              </a:rPr>
              <a:t>- ¿</a:t>
            </a:r>
            <a:r>
              <a:rPr lang="en-US" b="1" i="1" err="1">
                <a:latin typeface="Ancizar Sans"/>
                <a:ea typeface="+mn-lt"/>
                <a:cs typeface="+mn-lt"/>
              </a:rPr>
              <a:t>Qué</a:t>
            </a:r>
            <a:r>
              <a:rPr lang="en-US" b="1" i="1">
                <a:latin typeface="Ancizar Sans"/>
                <a:ea typeface="+mn-lt"/>
                <a:cs typeface="+mn-lt"/>
              </a:rPr>
              <a:t> es el </a:t>
            </a:r>
            <a:r>
              <a:rPr lang="en-US" b="1" i="1" err="1">
                <a:latin typeface="Ancizar Sans"/>
                <a:ea typeface="+mn-lt"/>
                <a:cs typeface="+mn-lt"/>
              </a:rPr>
              <a:t>procesamiento</a:t>
            </a:r>
            <a:r>
              <a:rPr lang="en-US" b="1" i="1">
                <a:latin typeface="Ancizar Sans"/>
                <a:ea typeface="+mn-lt"/>
                <a:cs typeface="+mn-lt"/>
              </a:rPr>
              <a:t> natural del </a:t>
            </a:r>
            <a:r>
              <a:rPr lang="en-US" b="1" i="1" err="1">
                <a:latin typeface="Ancizar Sans"/>
                <a:ea typeface="+mn-lt"/>
                <a:cs typeface="+mn-lt"/>
              </a:rPr>
              <a:t>lenguaje</a:t>
            </a:r>
            <a:r>
              <a:rPr lang="en-US" b="1" i="1">
                <a:latin typeface="Ancizar Sans"/>
                <a:ea typeface="+mn-lt"/>
                <a:cs typeface="+mn-lt"/>
              </a:rPr>
              <a:t>?</a:t>
            </a:r>
            <a:endParaRPr lang="en-US" b="1" i="1">
              <a:latin typeface="Ancizar Sans"/>
              <a:cs typeface="Calibri"/>
            </a:endParaRPr>
          </a:p>
        </p:txBody>
      </p:sp>
      <p:pic>
        <p:nvPicPr>
          <p:cNvPr id="19" name="Imagen 19">
            <a:extLst>
              <a:ext uri="{FF2B5EF4-FFF2-40B4-BE49-F238E27FC236}">
                <a16:creationId xmlns:a16="http://schemas.microsoft.com/office/drawing/2014/main" id="{A5DA8D95-ECA4-42A1-97D2-91A6603EA46C}"/>
              </a:ext>
            </a:extLst>
          </p:cNvPr>
          <p:cNvPicPr>
            <a:picLocks noChangeAspect="1"/>
          </p:cNvPicPr>
          <p:nvPr/>
        </p:nvPicPr>
        <p:blipFill rotWithShape="1">
          <a:blip r:embed="rId4"/>
          <a:srcRect l="6903" t="4713" r="7012" b="20648"/>
          <a:stretch/>
        </p:blipFill>
        <p:spPr>
          <a:xfrm>
            <a:off x="7205386" y="1191739"/>
            <a:ext cx="3585871" cy="2329357"/>
          </a:xfrm>
          <a:prstGeom prst="rect">
            <a:avLst/>
          </a:prstGeom>
        </p:spPr>
      </p:pic>
      <p:sp>
        <p:nvSpPr>
          <p:cNvPr id="14" name="Rectangle 2">
            <a:extLst>
              <a:ext uri="{FF2B5EF4-FFF2-40B4-BE49-F238E27FC236}">
                <a16:creationId xmlns:a16="http://schemas.microsoft.com/office/drawing/2014/main" id="{84866224-F3D3-44AB-9D35-8DF2E59015E9}"/>
              </a:ext>
            </a:extLst>
          </p:cNvPr>
          <p:cNvSpPr txBox="1">
            <a:spLocks noChangeArrowheads="1"/>
          </p:cNvSpPr>
          <p:nvPr/>
        </p:nvSpPr>
        <p:spPr>
          <a:xfrm>
            <a:off x="944479" y="174458"/>
            <a:ext cx="9250111"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dirty="0">
                <a:latin typeface="Ancizar Sans"/>
              </a:rPr>
              <a:t>Procesamiento de lenguaje natural (PLN)</a:t>
            </a:r>
            <a:endParaRPr lang="es-PE" altLang="es-CO" sz="4000" b="1" kern="0" dirty="0">
              <a:latin typeface="Ancizar Sans"/>
            </a:endParaRPr>
          </a:p>
        </p:txBody>
      </p:sp>
      <p:sp>
        <p:nvSpPr>
          <p:cNvPr id="21" name="Rectangle 3">
            <a:extLst>
              <a:ext uri="{FF2B5EF4-FFF2-40B4-BE49-F238E27FC236}">
                <a16:creationId xmlns:a16="http://schemas.microsoft.com/office/drawing/2014/main" id="{01ABE8AC-1123-44B2-981A-19B63F2BE33C}"/>
              </a:ext>
            </a:extLst>
          </p:cNvPr>
          <p:cNvSpPr>
            <a:spLocks noChangeArrowheads="1"/>
          </p:cNvSpPr>
          <p:nvPr/>
        </p:nvSpPr>
        <p:spPr bwMode="auto">
          <a:xfrm>
            <a:off x="5497" y="6178377"/>
            <a:ext cx="6043642" cy="42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1050" err="1">
                <a:latin typeface="Ancizar Sans"/>
                <a:ea typeface="+mn-lt"/>
                <a:cs typeface="+mn-lt"/>
              </a:rPr>
              <a:t>MonkeyLearn</a:t>
            </a:r>
            <a:r>
              <a:rPr lang="es-MX" sz="1050">
                <a:latin typeface="Ancizar Sans"/>
                <a:ea typeface="+mn-lt"/>
                <a:cs typeface="+mn-lt"/>
              </a:rPr>
              <a:t>. (</a:t>
            </a:r>
            <a:r>
              <a:rPr lang="es-MX" sz="1050" err="1">
                <a:latin typeface="Ancizar Sans"/>
                <a:ea typeface="+mn-lt"/>
                <a:cs typeface="+mn-lt"/>
              </a:rPr>
              <a:t>n.d</a:t>
            </a:r>
            <a:r>
              <a:rPr lang="es-MX" sz="1050">
                <a:latin typeface="Ancizar Sans"/>
                <a:ea typeface="+mn-lt"/>
                <a:cs typeface="+mn-lt"/>
              </a:rPr>
              <a:t>.). </a:t>
            </a:r>
            <a:r>
              <a:rPr lang="es-MX" sz="1050" err="1">
                <a:latin typeface="Ancizar Sans"/>
                <a:ea typeface="+mn-lt"/>
                <a:cs typeface="+mn-lt"/>
              </a:rPr>
              <a:t>Sentiment</a:t>
            </a:r>
            <a:r>
              <a:rPr lang="es-MX" sz="1050">
                <a:latin typeface="Ancizar Sans"/>
                <a:ea typeface="+mn-lt"/>
                <a:cs typeface="+mn-lt"/>
              </a:rPr>
              <a:t> </a:t>
            </a:r>
            <a:r>
              <a:rPr lang="es-MX" sz="1050" err="1">
                <a:latin typeface="Ancizar Sans"/>
                <a:ea typeface="+mn-lt"/>
                <a:cs typeface="+mn-lt"/>
              </a:rPr>
              <a:t>Analysis</a:t>
            </a:r>
            <a:r>
              <a:rPr lang="es-MX" sz="1050">
                <a:latin typeface="Ancizar Sans"/>
                <a:ea typeface="+mn-lt"/>
                <a:cs typeface="+mn-lt"/>
              </a:rPr>
              <a:t>: A </a:t>
            </a:r>
            <a:r>
              <a:rPr lang="es-MX" sz="1050" err="1">
                <a:latin typeface="Ancizar Sans"/>
                <a:ea typeface="+mn-lt"/>
                <a:cs typeface="+mn-lt"/>
              </a:rPr>
              <a:t>Definitive</a:t>
            </a:r>
            <a:r>
              <a:rPr lang="es-MX" sz="1050">
                <a:latin typeface="Ancizar Sans"/>
                <a:ea typeface="+mn-lt"/>
                <a:cs typeface="+mn-lt"/>
              </a:rPr>
              <a:t> </a:t>
            </a:r>
            <a:r>
              <a:rPr lang="es-MX" sz="1050" err="1">
                <a:latin typeface="Ancizar Sans"/>
                <a:ea typeface="+mn-lt"/>
                <a:cs typeface="+mn-lt"/>
              </a:rPr>
              <a:t>Guide</a:t>
            </a:r>
            <a:r>
              <a:rPr lang="es-MX" sz="1050">
                <a:latin typeface="Ancizar Sans"/>
                <a:ea typeface="+mn-lt"/>
                <a:cs typeface="+mn-lt"/>
              </a:rPr>
              <a:t>. </a:t>
            </a:r>
            <a:r>
              <a:rPr kumimoji="0" lang="es-MX" sz="1050" b="0" i="0" u="none" strike="noStrike" cap="none" normalizeH="0" baseline="0">
                <a:ln>
                  <a:noFill/>
                </a:ln>
                <a:effectLst/>
                <a:latin typeface="Ancizar Sans"/>
                <a:ea typeface="+mn-lt"/>
                <a:cs typeface="+mn-lt"/>
                <a:hlinkClick r:id="rId5">
                  <a:extLst>
                    <a:ext uri="{A12FA001-AC4F-418D-AE19-62706E023703}">
                      <ahyp:hlinkClr xmlns:ahyp="http://schemas.microsoft.com/office/drawing/2018/hyperlinkcolor" val="tx"/>
                    </a:ext>
                  </a:extLst>
                </a:hlinkClick>
              </a:rPr>
              <a:t>https://</a:t>
            </a:r>
            <a:r>
              <a:rPr lang="es-MX" sz="1050">
                <a:latin typeface="Ancizar Sans"/>
                <a:ea typeface="+mn-lt"/>
                <a:cs typeface="+mn-lt"/>
                <a:hlinkClick r:id="rId5">
                  <a:extLst>
                    <a:ext uri="{A12FA001-AC4F-418D-AE19-62706E023703}">
                      <ahyp:hlinkClr xmlns:ahyp="http://schemas.microsoft.com/office/drawing/2018/hyperlinkcolor" val="tx"/>
                    </a:ext>
                  </a:extLst>
                </a:hlinkClick>
              </a:rPr>
              <a:t>monkeylearn</a:t>
            </a:r>
            <a:r>
              <a:rPr kumimoji="0" lang="es-MX" sz="1050" b="0" i="0" u="none" strike="noStrike" cap="none" normalizeH="0" baseline="0">
                <a:ln>
                  <a:noFill/>
                </a:ln>
                <a:effectLst/>
                <a:latin typeface="Ancizar Sans"/>
                <a:ea typeface="+mn-lt"/>
                <a:cs typeface="+mn-lt"/>
                <a:hlinkClick r:id="rId5">
                  <a:extLst>
                    <a:ext uri="{A12FA001-AC4F-418D-AE19-62706E023703}">
                      <ahyp:hlinkClr xmlns:ahyp="http://schemas.microsoft.com/office/drawing/2018/hyperlinkcolor" val="tx"/>
                    </a:ext>
                  </a:extLst>
                </a:hlinkClick>
              </a:rPr>
              <a:t>.</a:t>
            </a:r>
            <a:r>
              <a:rPr lang="es-MX" sz="1050">
                <a:latin typeface="Ancizar Sans"/>
                <a:ea typeface="+mn-lt"/>
                <a:cs typeface="+mn-lt"/>
                <a:hlinkClick r:id="rId5">
                  <a:extLst>
                    <a:ext uri="{A12FA001-AC4F-418D-AE19-62706E023703}">
                      <ahyp:hlinkClr xmlns:ahyp="http://schemas.microsoft.com/office/drawing/2018/hyperlinkcolor" val="tx"/>
                    </a:ext>
                  </a:extLst>
                </a:hlinkClick>
              </a:rPr>
              <a:t>com</a:t>
            </a:r>
            <a:r>
              <a:rPr kumimoji="0" lang="es-MX" sz="1050" b="0" i="0" u="none" strike="noStrike" cap="none" normalizeH="0" baseline="0">
                <a:ln>
                  <a:noFill/>
                </a:ln>
                <a:effectLst/>
                <a:latin typeface="Ancizar Sans"/>
                <a:ea typeface="+mn-lt"/>
                <a:cs typeface="+mn-lt"/>
                <a:hlinkClick r:id="rId5">
                  <a:extLst>
                    <a:ext uri="{A12FA001-AC4F-418D-AE19-62706E023703}">
                      <ahyp:hlinkClr xmlns:ahyp="http://schemas.microsoft.com/office/drawing/2018/hyperlinkcolor" val="tx"/>
                    </a:ext>
                  </a:extLst>
                </a:hlinkClick>
              </a:rPr>
              <a:t>/</a:t>
            </a:r>
            <a:r>
              <a:rPr lang="es-MX" sz="1050">
                <a:latin typeface="Ancizar Sans"/>
                <a:ea typeface="+mn-lt"/>
                <a:cs typeface="+mn-lt"/>
                <a:hlinkClick r:id="rId5">
                  <a:extLst>
                    <a:ext uri="{A12FA001-AC4F-418D-AE19-62706E023703}">
                      <ahyp:hlinkClr xmlns:ahyp="http://schemas.microsoft.com/office/drawing/2018/hyperlinkcolor" val="tx"/>
                    </a:ext>
                  </a:extLst>
                </a:hlinkClick>
              </a:rPr>
              <a:t>sentiment-analysis</a:t>
            </a:r>
            <a:r>
              <a:rPr kumimoji="0" lang="es-MX" sz="1050" b="0" i="0" u="none" strike="noStrike" cap="none" normalizeH="0" baseline="0">
                <a:ln>
                  <a:noFill/>
                </a:ln>
                <a:effectLst/>
                <a:latin typeface="Ancizar Sans"/>
                <a:ea typeface="+mn-lt"/>
                <a:cs typeface="+mn-lt"/>
                <a:hlinkClick r:id="rId5">
                  <a:extLst>
                    <a:ext uri="{A12FA001-AC4F-418D-AE19-62706E023703}">
                      <ahyp:hlinkClr xmlns:ahyp="http://schemas.microsoft.com/office/drawing/2018/hyperlinkcolor" val="tx"/>
                    </a:ext>
                  </a:extLst>
                </a:hlinkClick>
              </a:rPr>
              <a:t>/</a:t>
            </a:r>
            <a:endParaRPr lang="es-MX" sz="1050">
              <a:latin typeface="Ancizar Sans"/>
              <a:ea typeface="+mn-lt"/>
              <a:cs typeface="+mn-lt"/>
              <a:hlinkClick r:id="rId5">
                <a:extLst>
                  <a:ext uri="{A12FA001-AC4F-418D-AE19-62706E023703}">
                    <ahyp:hlinkClr xmlns:ahyp="http://schemas.microsoft.com/office/drawing/2018/hyperlinkcolor" val="tx"/>
                  </a:ext>
                </a:extLst>
              </a:hlinkClick>
            </a:endParaRPr>
          </a:p>
          <a:p>
            <a:pPr marL="0" marR="0" lvl="0" indent="0" algn="l" defTabSz="914400">
              <a:lnSpc>
                <a:spcPct val="100000"/>
              </a:lnSpc>
              <a:spcBef>
                <a:spcPct val="0"/>
              </a:spcBef>
              <a:spcAft>
                <a:spcPct val="0"/>
              </a:spcAft>
              <a:buClrTx/>
              <a:buSzTx/>
              <a:buFontTx/>
              <a:buNone/>
              <a:tabLst/>
            </a:pPr>
            <a:endParaRPr lang="es-MX" altLang="es-MX" sz="1100" b="0" i="0" u="none" strike="noStrike" cap="none" normalizeH="0" baseline="0">
              <a:ln>
                <a:noFill/>
              </a:ln>
              <a:effectLst/>
              <a:latin typeface="Ancizar Sans"/>
              <a:cs typeface="Arial"/>
            </a:endParaRPr>
          </a:p>
        </p:txBody>
      </p:sp>
      <p:pic>
        <p:nvPicPr>
          <p:cNvPr id="18" name="Imagen 18">
            <a:extLst>
              <a:ext uri="{FF2B5EF4-FFF2-40B4-BE49-F238E27FC236}">
                <a16:creationId xmlns:a16="http://schemas.microsoft.com/office/drawing/2014/main" id="{15FFF04C-7BC1-4640-B6AE-F0C558805A12}"/>
              </a:ext>
            </a:extLst>
          </p:cNvPr>
          <p:cNvPicPr>
            <a:picLocks noChangeAspect="1"/>
          </p:cNvPicPr>
          <p:nvPr/>
        </p:nvPicPr>
        <p:blipFill>
          <a:blip r:embed="rId6"/>
          <a:stretch>
            <a:fillRect/>
          </a:stretch>
        </p:blipFill>
        <p:spPr>
          <a:xfrm>
            <a:off x="6326532" y="3522686"/>
            <a:ext cx="5342662" cy="2471874"/>
          </a:xfrm>
          <a:prstGeom prst="rect">
            <a:avLst/>
          </a:prstGeom>
        </p:spPr>
      </p:pic>
    </p:spTree>
    <p:extLst>
      <p:ext uri="{BB962C8B-B14F-4D97-AF65-F5344CB8AC3E}">
        <p14:creationId xmlns:p14="http://schemas.microsoft.com/office/powerpoint/2010/main" val="293304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530CBF-3453-46FA-B41F-D9C422684B8C}"/>
              </a:ext>
            </a:extLst>
          </p:cNvPr>
          <p:cNvSpPr>
            <a:spLocks noGrp="1"/>
          </p:cNvSpPr>
          <p:nvPr>
            <p:ph type="sldNum" sz="quarter" idx="7"/>
          </p:nvPr>
        </p:nvSpPr>
        <p:spPr/>
        <p:txBody>
          <a:bodyPr/>
          <a:lstStyle/>
          <a:p>
            <a:pPr marL="38100">
              <a:lnSpc>
                <a:spcPts val="1430"/>
              </a:lnSpc>
            </a:pPr>
            <a:fld id="{81D60167-4931-47E6-BA6A-407CBD079E47}" type="slidenum">
              <a:rPr lang="en-US" spc="-5" dirty="0"/>
              <a:t>34</a:t>
            </a:fld>
            <a:endParaRPr lang="en-US" spc="-5"/>
          </a:p>
        </p:txBody>
      </p:sp>
      <p:pic>
        <p:nvPicPr>
          <p:cNvPr id="6" name="Picture 6">
            <a:extLst>
              <a:ext uri="{FF2B5EF4-FFF2-40B4-BE49-F238E27FC236}">
                <a16:creationId xmlns:a16="http://schemas.microsoft.com/office/drawing/2014/main" id="{A17DAE8A-A970-4CED-B23D-FC11FB344A47}"/>
              </a:ext>
            </a:extLst>
          </p:cNvPr>
          <p:cNvPicPr>
            <a:picLocks noChangeAspect="1"/>
          </p:cNvPicPr>
          <p:nvPr/>
        </p:nvPicPr>
        <p:blipFill>
          <a:blip r:embed="rId2"/>
          <a:stretch>
            <a:fillRect/>
          </a:stretch>
        </p:blipFill>
        <p:spPr>
          <a:xfrm>
            <a:off x="2050707" y="3599762"/>
            <a:ext cx="7061116" cy="2653677"/>
          </a:xfrm>
          <a:prstGeom prst="rect">
            <a:avLst/>
          </a:prstGeom>
        </p:spPr>
      </p:pic>
      <p:pic>
        <p:nvPicPr>
          <p:cNvPr id="7" name="Picture 7">
            <a:extLst>
              <a:ext uri="{FF2B5EF4-FFF2-40B4-BE49-F238E27FC236}">
                <a16:creationId xmlns:a16="http://schemas.microsoft.com/office/drawing/2014/main" id="{88FCFE4C-499F-4F82-802B-F9D88CFCAF93}"/>
              </a:ext>
            </a:extLst>
          </p:cNvPr>
          <p:cNvPicPr>
            <a:picLocks noChangeAspect="1"/>
          </p:cNvPicPr>
          <p:nvPr/>
        </p:nvPicPr>
        <p:blipFill>
          <a:blip r:embed="rId3"/>
          <a:stretch>
            <a:fillRect/>
          </a:stretch>
        </p:blipFill>
        <p:spPr>
          <a:xfrm>
            <a:off x="6046622" y="694178"/>
            <a:ext cx="5809543" cy="2904772"/>
          </a:xfrm>
          <a:prstGeom prst="rect">
            <a:avLst/>
          </a:prstGeom>
        </p:spPr>
      </p:pic>
      <p:sp>
        <p:nvSpPr>
          <p:cNvPr id="10" name="Rectangle 2">
            <a:extLst>
              <a:ext uri="{FF2B5EF4-FFF2-40B4-BE49-F238E27FC236}">
                <a16:creationId xmlns:a16="http://schemas.microsoft.com/office/drawing/2014/main" id="{AD81F91E-5AF7-419E-A54C-C71B7C30E38D}"/>
              </a:ext>
            </a:extLst>
          </p:cNvPr>
          <p:cNvSpPr txBox="1">
            <a:spLocks noChangeArrowheads="1"/>
          </p:cNvSpPr>
          <p:nvPr/>
        </p:nvSpPr>
        <p:spPr>
          <a:xfrm>
            <a:off x="994611" y="174457"/>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dirty="0">
                <a:latin typeface="Ancizar Sans"/>
              </a:rPr>
              <a:t>Visión por Computador</a:t>
            </a:r>
          </a:p>
        </p:txBody>
      </p:sp>
      <p:pic>
        <p:nvPicPr>
          <p:cNvPr id="12" name="Picture 12">
            <a:extLst>
              <a:ext uri="{FF2B5EF4-FFF2-40B4-BE49-F238E27FC236}">
                <a16:creationId xmlns:a16="http://schemas.microsoft.com/office/drawing/2014/main" id="{F73CC4AC-2491-4B24-B1A0-244539E662E9}"/>
              </a:ext>
            </a:extLst>
          </p:cNvPr>
          <p:cNvPicPr>
            <a:picLocks noChangeAspect="1"/>
          </p:cNvPicPr>
          <p:nvPr/>
        </p:nvPicPr>
        <p:blipFill>
          <a:blip r:embed="rId4"/>
          <a:stretch>
            <a:fillRect/>
          </a:stretch>
        </p:blipFill>
        <p:spPr>
          <a:xfrm>
            <a:off x="1229710" y="1124734"/>
            <a:ext cx="3308131" cy="2480186"/>
          </a:xfrm>
          <a:prstGeom prst="rect">
            <a:avLst/>
          </a:prstGeom>
        </p:spPr>
      </p:pic>
      <p:sp>
        <p:nvSpPr>
          <p:cNvPr id="2" name="TextBox 1">
            <a:extLst>
              <a:ext uri="{FF2B5EF4-FFF2-40B4-BE49-F238E27FC236}">
                <a16:creationId xmlns:a16="http://schemas.microsoft.com/office/drawing/2014/main" id="{32964148-FC71-437A-953A-9F4B907496BF}"/>
              </a:ext>
            </a:extLst>
          </p:cNvPr>
          <p:cNvSpPr txBox="1"/>
          <p:nvPr/>
        </p:nvSpPr>
        <p:spPr>
          <a:xfrm>
            <a:off x="2713220" y="5673777"/>
            <a:ext cx="6235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latin typeface="Ancizar Sans"/>
              </a:rPr>
              <a:t>Demo: </a:t>
            </a:r>
            <a:r>
              <a:rPr lang="en-US" sz="1400" dirty="0">
                <a:latin typeface="Ancizar Sans"/>
                <a:hlinkClick r:id="rId5"/>
              </a:rPr>
              <a:t>https://colab.research.google.com/github/tensorflow/models/blob/master/research/nst_blogpost/4_Neural_Style_Transfer_with_Eager_Execution.ipynb</a:t>
            </a:r>
            <a:r>
              <a:rPr lang="en-US" sz="1400" dirty="0"/>
              <a:t> </a:t>
            </a:r>
            <a:r>
              <a:rPr lang="en-US" dirty="0"/>
              <a:t>  </a:t>
            </a:r>
            <a:endParaRPr lang="en-US" sz="2000" b="1" i="1" dirty="0">
              <a:latin typeface="Ancizar Sans"/>
            </a:endParaRPr>
          </a:p>
        </p:txBody>
      </p:sp>
    </p:spTree>
    <p:extLst>
      <p:ext uri="{BB962C8B-B14F-4D97-AF65-F5344CB8AC3E}">
        <p14:creationId xmlns:p14="http://schemas.microsoft.com/office/powerpoint/2010/main" val="29221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530CBF-3453-46FA-B41F-D9C422684B8C}"/>
              </a:ext>
            </a:extLst>
          </p:cNvPr>
          <p:cNvSpPr>
            <a:spLocks noGrp="1"/>
          </p:cNvSpPr>
          <p:nvPr>
            <p:ph type="sldNum" sz="quarter" idx="7"/>
          </p:nvPr>
        </p:nvSpPr>
        <p:spPr/>
        <p:txBody>
          <a:bodyPr/>
          <a:lstStyle/>
          <a:p>
            <a:pPr marL="38100">
              <a:lnSpc>
                <a:spcPts val="1430"/>
              </a:lnSpc>
            </a:pPr>
            <a:fld id="{81D60167-4931-47E6-BA6A-407CBD079E47}" type="slidenum">
              <a:rPr lang="en-US" spc="-5" dirty="0"/>
              <a:t>35</a:t>
            </a:fld>
            <a:endParaRPr lang="en-US" spc="-5"/>
          </a:p>
        </p:txBody>
      </p:sp>
      <p:sp>
        <p:nvSpPr>
          <p:cNvPr id="10" name="Rectangle 2">
            <a:extLst>
              <a:ext uri="{FF2B5EF4-FFF2-40B4-BE49-F238E27FC236}">
                <a16:creationId xmlns:a16="http://schemas.microsoft.com/office/drawing/2014/main" id="{AD81F91E-5AF7-419E-A54C-C71B7C30E38D}"/>
              </a:ext>
            </a:extLst>
          </p:cNvPr>
          <p:cNvSpPr txBox="1">
            <a:spLocks noChangeArrowheads="1"/>
          </p:cNvSpPr>
          <p:nvPr/>
        </p:nvSpPr>
        <p:spPr>
          <a:xfrm>
            <a:off x="964532" y="164432"/>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Visión por Computador</a:t>
            </a:r>
          </a:p>
        </p:txBody>
      </p:sp>
      <p:pic>
        <p:nvPicPr>
          <p:cNvPr id="2" name="Picture 2">
            <a:hlinkClick r:id="" action="ppaction://media"/>
            <a:extLst>
              <a:ext uri="{FF2B5EF4-FFF2-40B4-BE49-F238E27FC236}">
                <a16:creationId xmlns:a16="http://schemas.microsoft.com/office/drawing/2014/main" id="{C7CA627E-1E29-4390-A76E-08182618FED1}"/>
              </a:ext>
            </a:extLst>
          </p:cNvPr>
          <p:cNvPicPr>
            <a:picLocks noRot="1" noChangeAspect="1"/>
          </p:cNvPicPr>
          <p:nvPr>
            <a:videoFile r:link="rId1"/>
          </p:nvPr>
        </p:nvPicPr>
        <p:blipFill>
          <a:blip r:embed="rId3"/>
          <a:stretch>
            <a:fillRect/>
          </a:stretch>
        </p:blipFill>
        <p:spPr>
          <a:xfrm>
            <a:off x="2325414" y="1512505"/>
            <a:ext cx="7764517" cy="3964369"/>
          </a:xfrm>
          <a:prstGeom prst="rect">
            <a:avLst/>
          </a:prstGeom>
        </p:spPr>
      </p:pic>
    </p:spTree>
    <p:extLst>
      <p:ext uri="{BB962C8B-B14F-4D97-AF65-F5344CB8AC3E}">
        <p14:creationId xmlns:p14="http://schemas.microsoft.com/office/powerpoint/2010/main" val="3725175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358F-AA66-4864-A56B-C8DC80640962}"/>
              </a:ext>
            </a:extLst>
          </p:cNvPr>
          <p:cNvSpPr>
            <a:spLocks noGrp="1"/>
          </p:cNvSpPr>
          <p:nvPr>
            <p:ph type="sldNum" sz="quarter" idx="7"/>
          </p:nvPr>
        </p:nvSpPr>
        <p:spPr/>
        <p:txBody>
          <a:bodyPr/>
          <a:lstStyle/>
          <a:p>
            <a:pPr marL="38100">
              <a:lnSpc>
                <a:spcPts val="1430"/>
              </a:lnSpc>
            </a:pPr>
            <a:fld id="{81D60167-4931-47E6-BA6A-407CBD079E47}" type="slidenum">
              <a:rPr lang="en-US" spc="-5" dirty="0"/>
              <a:t>36</a:t>
            </a:fld>
            <a:endParaRPr lang="en-US" spc="-5"/>
          </a:p>
        </p:txBody>
      </p:sp>
      <p:sp>
        <p:nvSpPr>
          <p:cNvPr id="17" name="TextBox 6">
            <a:extLst>
              <a:ext uri="{FF2B5EF4-FFF2-40B4-BE49-F238E27FC236}">
                <a16:creationId xmlns:a16="http://schemas.microsoft.com/office/drawing/2014/main" id="{B425C17C-D939-4888-AECC-7B8A9A800B96}"/>
              </a:ext>
            </a:extLst>
          </p:cNvPr>
          <p:cNvSpPr txBox="1"/>
          <p:nvPr/>
        </p:nvSpPr>
        <p:spPr>
          <a:xfrm>
            <a:off x="828137" y="4192438"/>
            <a:ext cx="51298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b="1" i="1">
                <a:latin typeface="Ancizar Sans"/>
              </a:rPr>
              <a:t>- Neural Voice Puppetry: </a:t>
            </a:r>
            <a:r>
              <a:rPr lang="en" i="1" err="1">
                <a:latin typeface="Ancizar Sans"/>
              </a:rPr>
              <a:t>Animación</a:t>
            </a:r>
            <a:r>
              <a:rPr lang="en" i="1">
                <a:latin typeface="Ancizar Sans"/>
              </a:rPr>
              <a:t> de videos </a:t>
            </a:r>
            <a:r>
              <a:rPr lang="en" i="1" err="1">
                <a:latin typeface="Ancizar Sans"/>
              </a:rPr>
              <a:t>basadas</a:t>
            </a:r>
            <a:r>
              <a:rPr lang="en" i="1">
                <a:latin typeface="Ancizar Sans"/>
              </a:rPr>
              <a:t> en audios.</a:t>
            </a:r>
            <a:endParaRPr lang="en-US" i="1">
              <a:latin typeface="Ancizar Sans"/>
            </a:endParaRPr>
          </a:p>
          <a:p>
            <a:r>
              <a:rPr lang="en-US" b="1" i="1">
                <a:latin typeface="Ancizar Sans"/>
                <a:cs typeface="Calibri"/>
              </a:rPr>
              <a:t>- Demo: </a:t>
            </a:r>
            <a:r>
              <a:rPr lang="en-US">
                <a:solidFill>
                  <a:schemeClr val="tx2">
                    <a:lumMod val="60000"/>
                    <a:lumOff val="40000"/>
                  </a:schemeClr>
                </a:solidFill>
                <a:latin typeface="Ancizar Sans"/>
                <a:cs typeface="Calibri"/>
                <a:hlinkClick r:id="rId2">
                  <a:extLst>
                    <a:ext uri="{A12FA001-AC4F-418D-AE19-62706E023703}">
                      <ahyp:hlinkClr xmlns:ahyp="http://schemas.microsoft.com/office/drawing/2018/hyperlinkcolor" val="tx"/>
                    </a:ext>
                  </a:extLst>
                </a:hlinkClick>
              </a:rPr>
              <a:t>http://kaldir.vc.in.tum.de:9000/</a:t>
            </a:r>
            <a:endParaRPr lang="en-US">
              <a:solidFill>
                <a:schemeClr val="tx2">
                  <a:lumMod val="60000"/>
                  <a:lumOff val="40000"/>
                </a:schemeClr>
              </a:solidFill>
              <a:latin typeface="Ancizar Sans"/>
              <a:cs typeface="Calibri"/>
            </a:endParaRPr>
          </a:p>
        </p:txBody>
      </p:sp>
      <p:sp>
        <p:nvSpPr>
          <p:cNvPr id="14" name="Rectangle 2">
            <a:extLst>
              <a:ext uri="{FF2B5EF4-FFF2-40B4-BE49-F238E27FC236}">
                <a16:creationId xmlns:a16="http://schemas.microsoft.com/office/drawing/2014/main" id="{84866224-F3D3-44AB-9D35-8DF2E59015E9}"/>
              </a:ext>
            </a:extLst>
          </p:cNvPr>
          <p:cNvSpPr txBox="1">
            <a:spLocks noChangeArrowheads="1"/>
          </p:cNvSpPr>
          <p:nvPr/>
        </p:nvSpPr>
        <p:spPr>
          <a:xfrm>
            <a:off x="944479" y="194511"/>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a:latin typeface="Ancizar Sans"/>
              </a:rPr>
              <a:t>Audio y señales</a:t>
            </a:r>
            <a:endParaRPr lang="es-PE" altLang="es-CO" sz="4000" b="1" kern="0">
              <a:latin typeface="Ancizar Sans"/>
            </a:endParaRPr>
          </a:p>
        </p:txBody>
      </p:sp>
      <p:sp>
        <p:nvSpPr>
          <p:cNvPr id="2" name="CuadroTexto 1">
            <a:extLst>
              <a:ext uri="{FF2B5EF4-FFF2-40B4-BE49-F238E27FC236}">
                <a16:creationId xmlns:a16="http://schemas.microsoft.com/office/drawing/2014/main" id="{C4753A47-5136-4F3D-A5C3-61E5BD0757AD}"/>
              </a:ext>
            </a:extLst>
          </p:cNvPr>
          <p:cNvSpPr txBox="1"/>
          <p:nvPr/>
        </p:nvSpPr>
        <p:spPr>
          <a:xfrm>
            <a:off x="94891" y="5644551"/>
            <a:ext cx="7919049"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ncizar Sans"/>
                <a:ea typeface="+mn-lt"/>
                <a:cs typeface="+mn-lt"/>
              </a:rPr>
              <a:t>Thies, J., </a:t>
            </a:r>
            <a:r>
              <a:rPr lang="en-US" sz="1000" err="1">
                <a:latin typeface="Ancizar Sans"/>
                <a:ea typeface="+mn-lt"/>
                <a:cs typeface="+mn-lt"/>
              </a:rPr>
              <a:t>Elgharib</a:t>
            </a:r>
            <a:r>
              <a:rPr lang="en-US" sz="1000">
                <a:latin typeface="Ancizar Sans"/>
                <a:ea typeface="+mn-lt"/>
                <a:cs typeface="+mn-lt"/>
              </a:rPr>
              <a:t>, M., Tewari, A., </a:t>
            </a:r>
            <a:r>
              <a:rPr lang="en-US" sz="1000" err="1">
                <a:latin typeface="Ancizar Sans"/>
                <a:ea typeface="+mn-lt"/>
                <a:cs typeface="+mn-lt"/>
              </a:rPr>
              <a:t>Theobalt</a:t>
            </a:r>
            <a:r>
              <a:rPr lang="en-US" sz="1000">
                <a:latin typeface="Ancizar Sans"/>
                <a:ea typeface="+mn-lt"/>
                <a:cs typeface="+mn-lt"/>
              </a:rPr>
              <a:t>, C., &amp; </a:t>
            </a:r>
            <a:r>
              <a:rPr lang="en-US" sz="1000" err="1">
                <a:latin typeface="Ancizar Sans"/>
                <a:ea typeface="+mn-lt"/>
                <a:cs typeface="+mn-lt"/>
              </a:rPr>
              <a:t>Nießner</a:t>
            </a:r>
            <a:r>
              <a:rPr lang="en-US" sz="1000">
                <a:latin typeface="Ancizar Sans"/>
                <a:ea typeface="+mn-lt"/>
                <a:cs typeface="+mn-lt"/>
              </a:rPr>
              <a:t>, M. (2020). Neural Voice Puppetry: Audio-Driven Facial Reenactment. In A. </a:t>
            </a:r>
            <a:r>
              <a:rPr lang="en-US" sz="1000" err="1">
                <a:latin typeface="Ancizar Sans"/>
                <a:ea typeface="+mn-lt"/>
                <a:cs typeface="+mn-lt"/>
              </a:rPr>
              <a:t>Vedaldi</a:t>
            </a:r>
            <a:r>
              <a:rPr lang="en-US" sz="1000">
                <a:latin typeface="Ancizar Sans"/>
                <a:ea typeface="+mn-lt"/>
                <a:cs typeface="+mn-lt"/>
              </a:rPr>
              <a:t>, H. Bischof, T. Brox, &amp; J.-M. Frahm (Eds.), Computer Vision – ECCV 2020 (pp. 716–731). Springer International Publishing.</a:t>
            </a:r>
          </a:p>
          <a:p>
            <a:endParaRPr lang="en-US" sz="1000">
              <a:latin typeface="Ancizar Sans"/>
              <a:ea typeface="+mn-lt"/>
              <a:cs typeface="+mn-lt"/>
            </a:endParaRPr>
          </a:p>
          <a:p>
            <a:r>
              <a:rPr lang="en-US" sz="1000">
                <a:latin typeface="Ancizar Sans"/>
                <a:ea typeface="+mn-lt"/>
                <a:cs typeface="+mn-lt"/>
              </a:rPr>
              <a:t>Jia, Y., Zhang, Y., Weiss, R. J., Wang, Q., Shen, J., Ren, F., Chen, Z., Nguyen, P., Pang, R., Lopez-Moreno, I., &amp; Wu, Y. (2018). Transfer Learning from Speaker Verification to </a:t>
            </a:r>
            <a:r>
              <a:rPr lang="en-US" sz="1000" err="1">
                <a:latin typeface="Ancizar Sans"/>
                <a:ea typeface="+mn-lt"/>
                <a:cs typeface="+mn-lt"/>
              </a:rPr>
              <a:t>Multispeaker</a:t>
            </a:r>
            <a:r>
              <a:rPr lang="en-US" sz="1000">
                <a:latin typeface="Ancizar Sans"/>
                <a:ea typeface="+mn-lt"/>
                <a:cs typeface="+mn-lt"/>
              </a:rPr>
              <a:t> Text-To-Speech Synthesis. </a:t>
            </a:r>
            <a:r>
              <a:rPr lang="en-US" sz="1000" err="1">
                <a:latin typeface="Ancizar Sans"/>
                <a:ea typeface="+mn-lt"/>
                <a:cs typeface="+mn-lt"/>
              </a:rPr>
              <a:t>CoRR</a:t>
            </a:r>
            <a:r>
              <a:rPr lang="en-US" sz="1000">
                <a:latin typeface="Ancizar Sans"/>
                <a:ea typeface="+mn-lt"/>
                <a:cs typeface="+mn-lt"/>
              </a:rPr>
              <a:t>, abs/1806.04558. </a:t>
            </a:r>
            <a:r>
              <a:rPr lang="en-US" sz="1000">
                <a:latin typeface="Ancizar Sans"/>
                <a:ea typeface="+mn-lt"/>
                <a:cs typeface="+mn-lt"/>
                <a:hlinkClick r:id="rId3">
                  <a:extLst>
                    <a:ext uri="{A12FA001-AC4F-418D-AE19-62706E023703}">
                      <ahyp:hlinkClr xmlns:ahyp="http://schemas.microsoft.com/office/drawing/2018/hyperlinkcolor" val="tx"/>
                    </a:ext>
                  </a:extLst>
                </a:hlinkClick>
              </a:rPr>
              <a:t>http://arxiv.org/abs/1806.04558</a:t>
            </a:r>
            <a:endParaRPr lang="en-US" sz="1000">
              <a:latin typeface="Ancizar Sans"/>
              <a:ea typeface="+mn-lt"/>
              <a:cs typeface="+mn-lt"/>
            </a:endParaRPr>
          </a:p>
          <a:p>
            <a:endParaRPr lang="en-US" sz="1050">
              <a:latin typeface="Ancizar Sans"/>
              <a:cs typeface="Calibri"/>
            </a:endParaRPr>
          </a:p>
        </p:txBody>
      </p:sp>
      <p:pic>
        <p:nvPicPr>
          <p:cNvPr id="3" name="Imagen 4">
            <a:extLst>
              <a:ext uri="{FF2B5EF4-FFF2-40B4-BE49-F238E27FC236}">
                <a16:creationId xmlns:a16="http://schemas.microsoft.com/office/drawing/2014/main" id="{AD562D3E-0966-4A8F-882F-287248370F59}"/>
              </a:ext>
            </a:extLst>
          </p:cNvPr>
          <p:cNvPicPr>
            <a:picLocks noChangeAspect="1"/>
          </p:cNvPicPr>
          <p:nvPr/>
        </p:nvPicPr>
        <p:blipFill>
          <a:blip r:embed="rId4"/>
          <a:stretch>
            <a:fillRect/>
          </a:stretch>
        </p:blipFill>
        <p:spPr>
          <a:xfrm>
            <a:off x="554966" y="1148089"/>
            <a:ext cx="5259237" cy="2965933"/>
          </a:xfrm>
          <a:prstGeom prst="rect">
            <a:avLst/>
          </a:prstGeom>
        </p:spPr>
      </p:pic>
      <p:sp>
        <p:nvSpPr>
          <p:cNvPr id="11" name="TextBox 6">
            <a:extLst>
              <a:ext uri="{FF2B5EF4-FFF2-40B4-BE49-F238E27FC236}">
                <a16:creationId xmlns:a16="http://schemas.microsoft.com/office/drawing/2014/main" id="{4F25A085-80D5-40DA-AEE1-C18989DC6CA8}"/>
              </a:ext>
            </a:extLst>
          </p:cNvPr>
          <p:cNvSpPr txBox="1"/>
          <p:nvPr/>
        </p:nvSpPr>
        <p:spPr>
          <a:xfrm>
            <a:off x="5960853" y="4178060"/>
            <a:ext cx="63087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b="1" i="1">
                <a:latin typeface="Ancizar Sans"/>
              </a:rPr>
              <a:t>- Speaker Adaptation: </a:t>
            </a:r>
            <a:r>
              <a:rPr lang="en" i="1" err="1">
                <a:latin typeface="Ancizar Sans"/>
              </a:rPr>
              <a:t>Clonación</a:t>
            </a:r>
            <a:r>
              <a:rPr lang="en" i="1">
                <a:latin typeface="Ancizar Sans"/>
              </a:rPr>
              <a:t> de </a:t>
            </a:r>
            <a:r>
              <a:rPr lang="en" i="1" err="1">
                <a:latin typeface="Ancizar Sans"/>
              </a:rPr>
              <a:t>voz</a:t>
            </a:r>
            <a:r>
              <a:rPr lang="en" i="1">
                <a:latin typeface="Ancizar Sans"/>
              </a:rPr>
              <a:t> con </a:t>
            </a:r>
            <a:r>
              <a:rPr lang="en" i="1" err="1">
                <a:latin typeface="Ancizar Sans"/>
              </a:rPr>
              <a:t>solamente</a:t>
            </a:r>
            <a:r>
              <a:rPr lang="en" i="1">
                <a:latin typeface="Ancizar Sans"/>
              </a:rPr>
              <a:t> 5 </a:t>
            </a:r>
            <a:r>
              <a:rPr lang="en" i="1" err="1">
                <a:latin typeface="Ancizar Sans"/>
              </a:rPr>
              <a:t>segundos</a:t>
            </a:r>
            <a:r>
              <a:rPr lang="en" i="1">
                <a:latin typeface="Ancizar Sans"/>
              </a:rPr>
              <a:t> de </a:t>
            </a:r>
            <a:r>
              <a:rPr lang="en" i="1" err="1">
                <a:latin typeface="Ancizar Sans"/>
              </a:rPr>
              <a:t>tu</a:t>
            </a:r>
            <a:r>
              <a:rPr lang="en" i="1">
                <a:latin typeface="Ancizar Sans"/>
              </a:rPr>
              <a:t> </a:t>
            </a:r>
            <a:r>
              <a:rPr lang="en" i="1" err="1">
                <a:latin typeface="Ancizar Sans"/>
              </a:rPr>
              <a:t>voz</a:t>
            </a:r>
            <a:r>
              <a:rPr lang="en" i="1">
                <a:latin typeface="Ancizar Sans"/>
              </a:rPr>
              <a:t> en audio.</a:t>
            </a:r>
            <a:endParaRPr lang="en" i="1">
              <a:latin typeface="Ancizar Sans"/>
              <a:cs typeface="Calibri"/>
            </a:endParaRPr>
          </a:p>
          <a:p>
            <a:r>
              <a:rPr lang="en" b="1" i="1">
                <a:solidFill>
                  <a:srgbClr val="000000"/>
                </a:solidFill>
                <a:latin typeface="Ancizar Sans"/>
                <a:cs typeface="Calibri"/>
              </a:rPr>
              <a:t>- Demo</a:t>
            </a:r>
            <a:r>
              <a:rPr lang="en" i="1">
                <a:solidFill>
                  <a:srgbClr val="000000"/>
                </a:solidFill>
                <a:latin typeface="Ancizar Sans"/>
                <a:cs typeface="Calibri"/>
              </a:rPr>
              <a:t>: </a:t>
            </a:r>
            <a:r>
              <a:rPr lang="en" i="1">
                <a:solidFill>
                  <a:srgbClr val="000000"/>
                </a:solidFill>
                <a:latin typeface="Ancizar Sans"/>
                <a:cs typeface="Calibri"/>
                <a:hlinkClick r:id="rId5"/>
              </a:rPr>
              <a:t>https://google.github.io/tacotron/publications/speaker_adaptation/</a:t>
            </a:r>
            <a:endParaRPr lang="en" i="1">
              <a:solidFill>
                <a:srgbClr val="000000"/>
              </a:solidFill>
              <a:latin typeface="Ancizar Sans"/>
              <a:cs typeface="Calibri"/>
            </a:endParaRPr>
          </a:p>
        </p:txBody>
      </p:sp>
      <p:pic>
        <p:nvPicPr>
          <p:cNvPr id="7" name="Imagen 7">
            <a:extLst>
              <a:ext uri="{FF2B5EF4-FFF2-40B4-BE49-F238E27FC236}">
                <a16:creationId xmlns:a16="http://schemas.microsoft.com/office/drawing/2014/main" id="{63846EA1-8E07-4BFC-A109-F330B4F94AD7}"/>
              </a:ext>
            </a:extLst>
          </p:cNvPr>
          <p:cNvPicPr>
            <a:picLocks noChangeAspect="1"/>
          </p:cNvPicPr>
          <p:nvPr/>
        </p:nvPicPr>
        <p:blipFill>
          <a:blip r:embed="rId6"/>
          <a:stretch>
            <a:fillRect/>
          </a:stretch>
        </p:blipFill>
        <p:spPr>
          <a:xfrm>
            <a:off x="6234024" y="299867"/>
            <a:ext cx="5503654" cy="3799736"/>
          </a:xfrm>
          <a:prstGeom prst="rect">
            <a:avLst/>
          </a:prstGeom>
        </p:spPr>
      </p:pic>
    </p:spTree>
    <p:extLst>
      <p:ext uri="{BB962C8B-B14F-4D97-AF65-F5344CB8AC3E}">
        <p14:creationId xmlns:p14="http://schemas.microsoft.com/office/powerpoint/2010/main" val="202581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358F-AA66-4864-A56B-C8DC80640962}"/>
              </a:ext>
            </a:extLst>
          </p:cNvPr>
          <p:cNvSpPr>
            <a:spLocks noGrp="1"/>
          </p:cNvSpPr>
          <p:nvPr>
            <p:ph type="sldNum" sz="quarter" idx="7"/>
          </p:nvPr>
        </p:nvSpPr>
        <p:spPr/>
        <p:txBody>
          <a:bodyPr/>
          <a:lstStyle/>
          <a:p>
            <a:pPr marL="38100">
              <a:lnSpc>
                <a:spcPts val="1430"/>
              </a:lnSpc>
            </a:pPr>
            <a:fld id="{81D60167-4931-47E6-BA6A-407CBD079E47}" type="slidenum">
              <a:rPr lang="en-US" spc="-5" dirty="0"/>
              <a:t>37</a:t>
            </a:fld>
            <a:endParaRPr lang="en-US" spc="-5"/>
          </a:p>
        </p:txBody>
      </p:sp>
      <p:sp>
        <p:nvSpPr>
          <p:cNvPr id="14" name="Rectangle 2">
            <a:extLst>
              <a:ext uri="{FF2B5EF4-FFF2-40B4-BE49-F238E27FC236}">
                <a16:creationId xmlns:a16="http://schemas.microsoft.com/office/drawing/2014/main" id="{84866224-F3D3-44AB-9D35-8DF2E59015E9}"/>
              </a:ext>
            </a:extLst>
          </p:cNvPr>
          <p:cNvSpPr txBox="1">
            <a:spLocks noChangeArrowheads="1"/>
          </p:cNvSpPr>
          <p:nvPr/>
        </p:nvSpPr>
        <p:spPr>
          <a:xfrm>
            <a:off x="944479" y="194511"/>
            <a:ext cx="8207375" cy="615553"/>
          </a:xfrm>
          <a:prstGeom prst="rect">
            <a:avLst/>
          </a:prstGeom>
        </p:spPr>
        <p:txBody>
          <a:bodyPr wrap="square" lIns="0" tIns="0" rIns="0" bIns="0" anchor="t">
            <a:spAutoFit/>
          </a:bodyPr>
          <a:lstStyle>
            <a:lvl1pPr>
              <a:defRPr sz="2550" b="0" i="0">
                <a:solidFill>
                  <a:schemeClr val="tx1"/>
                </a:solidFill>
                <a:latin typeface="Carlito"/>
                <a:ea typeface="+mj-ea"/>
                <a:cs typeface="Carlito"/>
              </a:defRPr>
            </a:lvl1pPr>
          </a:lstStyle>
          <a:p>
            <a:r>
              <a:rPr lang="es-MX" sz="4000" b="1" kern="0" spc="-15" dirty="0">
                <a:latin typeface="Ancizar Sans"/>
              </a:rPr>
              <a:t>Herramientas de desarrollo</a:t>
            </a:r>
            <a:endParaRPr lang="es-PE" altLang="es-CO" sz="4000" b="1" kern="0" dirty="0">
              <a:latin typeface="Ancizar Sans"/>
            </a:endParaRPr>
          </a:p>
        </p:txBody>
      </p:sp>
      <p:pic>
        <p:nvPicPr>
          <p:cNvPr id="8" name="Imagen 8">
            <a:extLst>
              <a:ext uri="{FF2B5EF4-FFF2-40B4-BE49-F238E27FC236}">
                <a16:creationId xmlns:a16="http://schemas.microsoft.com/office/drawing/2014/main" id="{6E921002-2C04-4B76-8CC5-AEA41DFA7FB2}"/>
              </a:ext>
            </a:extLst>
          </p:cNvPr>
          <p:cNvPicPr>
            <a:picLocks noChangeAspect="1"/>
          </p:cNvPicPr>
          <p:nvPr/>
        </p:nvPicPr>
        <p:blipFill>
          <a:blip r:embed="rId2"/>
          <a:stretch>
            <a:fillRect/>
          </a:stretch>
        </p:blipFill>
        <p:spPr>
          <a:xfrm>
            <a:off x="6692028" y="1063550"/>
            <a:ext cx="4914181" cy="4734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n 12">
            <a:extLst>
              <a:ext uri="{FF2B5EF4-FFF2-40B4-BE49-F238E27FC236}">
                <a16:creationId xmlns:a16="http://schemas.microsoft.com/office/drawing/2014/main" id="{600BE17C-E513-4137-9EB4-062117AF7B57}"/>
              </a:ext>
            </a:extLst>
          </p:cNvPr>
          <p:cNvPicPr>
            <a:picLocks noChangeAspect="1"/>
          </p:cNvPicPr>
          <p:nvPr/>
        </p:nvPicPr>
        <p:blipFill>
          <a:blip r:embed="rId3"/>
          <a:stretch>
            <a:fillRect/>
          </a:stretch>
        </p:blipFill>
        <p:spPr>
          <a:xfrm>
            <a:off x="331579" y="1172474"/>
            <a:ext cx="5662882" cy="4513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1768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04374" y="174458"/>
            <a:ext cx="8207375" cy="615553"/>
          </a:xfrm>
        </p:spPr>
        <p:txBody>
          <a:bodyPr/>
          <a:lstStyle/>
          <a:p>
            <a:r>
              <a:rPr lang="es-CO" altLang="es-CO" sz="4000" b="1" spc="-15">
                <a:latin typeface="Ancizar Sans"/>
              </a:rPr>
              <a:t>Preguntas</a:t>
            </a:r>
            <a:endParaRPr lang="es-PE" altLang="es-CO" sz="4000" b="1">
              <a:latin typeface="Ancizar Sans"/>
            </a:endParaRPr>
          </a:p>
        </p:txBody>
      </p:sp>
      <p:pic>
        <p:nvPicPr>
          <p:cNvPr id="9" name="Picture 8">
            <a:extLst>
              <a:ext uri="{FF2B5EF4-FFF2-40B4-BE49-F238E27FC236}">
                <a16:creationId xmlns:a16="http://schemas.microsoft.com/office/drawing/2014/main" id="{1184EF04-89AA-4BEF-9655-DEE6D760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836" y="1718202"/>
            <a:ext cx="1946275" cy="464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3 Rectángulo">
            <a:extLst>
              <a:ext uri="{FF2B5EF4-FFF2-40B4-BE49-F238E27FC236}">
                <a16:creationId xmlns:a16="http://schemas.microsoft.com/office/drawing/2014/main" id="{4BA56465-34E4-4E84-96A3-3FCED47AACB2}"/>
              </a:ext>
            </a:extLst>
          </p:cNvPr>
          <p:cNvSpPr/>
          <p:nvPr/>
        </p:nvSpPr>
        <p:spPr>
          <a:xfrm rot="20468868">
            <a:off x="4154851" y="2424007"/>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1" name="8 Rectángulo">
            <a:extLst>
              <a:ext uri="{FF2B5EF4-FFF2-40B4-BE49-F238E27FC236}">
                <a16:creationId xmlns:a16="http://schemas.microsoft.com/office/drawing/2014/main" id="{02273AEF-4FB8-446D-A0C4-35ADADC91B93}"/>
              </a:ext>
            </a:extLst>
          </p:cNvPr>
          <p:cNvSpPr/>
          <p:nvPr/>
        </p:nvSpPr>
        <p:spPr>
          <a:xfrm rot="828350">
            <a:off x="7001374" y="2480009"/>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2" name="9 Rectángulo">
            <a:extLst>
              <a:ext uri="{FF2B5EF4-FFF2-40B4-BE49-F238E27FC236}">
                <a16:creationId xmlns:a16="http://schemas.microsoft.com/office/drawing/2014/main" id="{7CDDBA3E-C5DC-49F3-9A74-CA49B91070C6}"/>
              </a:ext>
            </a:extLst>
          </p:cNvPr>
          <p:cNvSpPr/>
          <p:nvPr/>
        </p:nvSpPr>
        <p:spPr>
          <a:xfrm rot="21421611">
            <a:off x="4914264" y="1431493"/>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3" name="10 Rectángulo">
            <a:extLst>
              <a:ext uri="{FF2B5EF4-FFF2-40B4-BE49-F238E27FC236}">
                <a16:creationId xmlns:a16="http://schemas.microsoft.com/office/drawing/2014/main" id="{CB4B9405-9CC5-499C-8A3D-6982481D1967}"/>
              </a:ext>
            </a:extLst>
          </p:cNvPr>
          <p:cNvSpPr/>
          <p:nvPr/>
        </p:nvSpPr>
        <p:spPr>
          <a:xfrm rot="236922">
            <a:off x="6339379" y="1423904"/>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Tree>
    <p:extLst>
      <p:ext uri="{BB962C8B-B14F-4D97-AF65-F5344CB8AC3E}">
        <p14:creationId xmlns:p14="http://schemas.microsoft.com/office/powerpoint/2010/main" val="217005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774630" y="2564953"/>
            <a:ext cx="1473571" cy="1727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Slide Number Placeholder 7">
            <a:extLst>
              <a:ext uri="{FF2B5EF4-FFF2-40B4-BE49-F238E27FC236}">
                <a16:creationId xmlns:a16="http://schemas.microsoft.com/office/drawing/2014/main" id="{847B94F2-E4EE-4B59-9AE4-C8A89EE4B242}"/>
              </a:ext>
            </a:extLst>
          </p:cNvPr>
          <p:cNvSpPr>
            <a:spLocks noGrp="1"/>
          </p:cNvSpPr>
          <p:nvPr>
            <p:ph type="sldNum" sz="quarter" idx="7"/>
          </p:nvPr>
        </p:nvSpPr>
        <p:spPr/>
        <p:txBody>
          <a:bodyPr/>
          <a:lstStyle/>
          <a:p>
            <a:pPr marL="38100" marR="0" lvl="0" indent="0" algn="l"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MX" sz="1400" b="0" i="0" u="none" strike="noStrike" kern="1200" cap="none" spc="-5" normalizeH="0" baseline="0" noProof="0" smtClean="0">
                <a:ln>
                  <a:noFill/>
                </a:ln>
                <a:solidFill>
                  <a:prstClr val="black"/>
                </a:solidFill>
                <a:effectLst/>
                <a:uLnTx/>
                <a:uFillTx/>
                <a:latin typeface="Carlito"/>
                <a:ea typeface="+mn-ea"/>
              </a:rPr>
              <a:pPr marL="38100" marR="0" lvl="0" indent="0" algn="l" defTabSz="914400" rtl="0" eaLnBrk="1" fontAlgn="auto" latinLnBrk="0" hangingPunct="1">
                <a:lnSpc>
                  <a:spcPts val="1430"/>
                </a:lnSpc>
                <a:spcBef>
                  <a:spcPts val="0"/>
                </a:spcBef>
                <a:spcAft>
                  <a:spcPts val="0"/>
                </a:spcAft>
                <a:buClrTx/>
                <a:buSzTx/>
                <a:buFontTx/>
                <a:buNone/>
                <a:tabLst/>
                <a:defRPr/>
              </a:pPr>
              <a:t>39</a:t>
            </a:fld>
            <a:endParaRPr kumimoji="0" lang="es-MX" sz="1400" b="0" i="0" u="none" strike="noStrike" kern="1200" cap="none" spc="-5" normalizeH="0" baseline="0" noProof="0">
              <a:ln>
                <a:noFill/>
              </a:ln>
              <a:solidFill>
                <a:prstClr val="black"/>
              </a:solidFill>
              <a:effectLst/>
              <a:uLnTx/>
              <a:uFillTx/>
              <a:latin typeface="Carlito"/>
              <a:ea typeface="+mn-ea"/>
            </a:endParaRPr>
          </a:p>
        </p:txBody>
      </p:sp>
    </p:spTree>
    <p:extLst>
      <p:ext uri="{BB962C8B-B14F-4D97-AF65-F5344CB8AC3E}">
        <p14:creationId xmlns:p14="http://schemas.microsoft.com/office/powerpoint/2010/main" val="212505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6FEA9A-3E94-4C11-B2FF-ED55BE66C6AD}"/>
              </a:ext>
            </a:extLst>
          </p:cNvPr>
          <p:cNvSpPr>
            <a:spLocks noGrp="1"/>
          </p:cNvSpPr>
          <p:nvPr>
            <p:ph type="title"/>
          </p:nvPr>
        </p:nvSpPr>
        <p:spPr>
          <a:xfrm>
            <a:off x="580465" y="1878106"/>
            <a:ext cx="10668000" cy="1731243"/>
          </a:xfrm>
        </p:spPr>
        <p:txBody>
          <a:bodyPr wrap="square" lIns="0" tIns="0" rIns="0" bIns="0" anchor="t">
            <a:spAutoFit/>
          </a:bodyPr>
          <a:lstStyle/>
          <a:p>
            <a:pPr algn="ctr"/>
            <a:r>
              <a:rPr lang="es-CO" sz="3600" b="1" dirty="0">
                <a:latin typeface="Ancizar Sans"/>
                <a:cs typeface="Times New Roman"/>
              </a:rPr>
              <a:t>Descripción del Curso</a:t>
            </a:r>
            <a:br>
              <a:rPr lang="es-CO" sz="2800" b="1" dirty="0">
                <a:latin typeface="Ancizar Sans"/>
                <a:cs typeface="Times New Roman" panose="02020603050405020304" pitchFamily="18" charset="0"/>
              </a:rPr>
            </a:br>
            <a:r>
              <a:rPr lang="es-CO" dirty="0">
                <a:latin typeface="Ancizar Sans"/>
              </a:rPr>
              <a:t>El curso de Sistemas Inteligentes cubre los aspectos más clásicos del campo de la Inteligencia Artificial, con el fin de proporcionar las herramientas necesarias para afrontar problemas de aplicación en un contexto científico y/o tecnológico.</a:t>
            </a:r>
            <a:endParaRPr lang="es-CO" sz="2400" dirty="0">
              <a:latin typeface="Ancizar Sans"/>
              <a:cs typeface="Times New Roman" panose="02020603050405020304" pitchFamily="18" charset="0"/>
            </a:endParaRPr>
          </a:p>
        </p:txBody>
      </p:sp>
    </p:spTree>
    <p:extLst>
      <p:ext uri="{BB962C8B-B14F-4D97-AF65-F5344CB8AC3E}">
        <p14:creationId xmlns:p14="http://schemas.microsoft.com/office/powerpoint/2010/main" val="423204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B69856-01E1-403E-A0EB-A3AA8ED7FF61}"/>
              </a:ext>
            </a:extLst>
          </p:cNvPr>
          <p:cNvSpPr>
            <a:spLocks noGrp="1"/>
          </p:cNvSpPr>
          <p:nvPr>
            <p:ph type="title"/>
          </p:nvPr>
        </p:nvSpPr>
        <p:spPr>
          <a:xfrm>
            <a:off x="914400" y="192741"/>
            <a:ext cx="7296911" cy="1169551"/>
          </a:xfrm>
        </p:spPr>
        <p:txBody>
          <a:bodyPr/>
          <a:lstStyle/>
          <a:p>
            <a:r>
              <a:rPr lang="es-CO" sz="4000" b="1">
                <a:solidFill>
                  <a:srgbClr val="000000"/>
                </a:solidFill>
                <a:effectLst/>
                <a:latin typeface="Ancizar Sans" panose="020B0602040300000003"/>
                <a:ea typeface="Times New Roman" panose="02020603050405020304" pitchFamily="18" charset="0"/>
                <a:cs typeface="Times New Roman" panose="02020603050405020304" pitchFamily="18" charset="0"/>
              </a:rPr>
              <a:t>Bibliografía Recomendada</a:t>
            </a:r>
            <a:br>
              <a:rPr lang="es-CO" sz="4000">
                <a:effectLst/>
                <a:latin typeface="Ancizar Sans" panose="020B0602040300000003"/>
                <a:ea typeface="Times New Roman" panose="02020603050405020304" pitchFamily="18" charset="0"/>
                <a:cs typeface="Times New Roman" panose="02020603050405020304" pitchFamily="18" charset="0"/>
              </a:rPr>
            </a:br>
            <a:endParaRPr lang="es-CO" sz="3600">
              <a:latin typeface="Ancizar Sans" panose="020B0602040300000003"/>
            </a:endParaRPr>
          </a:p>
        </p:txBody>
      </p:sp>
      <p:sp>
        <p:nvSpPr>
          <p:cNvPr id="3" name="Marcador de texto 2">
            <a:extLst>
              <a:ext uri="{FF2B5EF4-FFF2-40B4-BE49-F238E27FC236}">
                <a16:creationId xmlns:a16="http://schemas.microsoft.com/office/drawing/2014/main" id="{64B509B5-132B-485F-B952-5D713A5E0E8E}"/>
              </a:ext>
            </a:extLst>
          </p:cNvPr>
          <p:cNvSpPr>
            <a:spLocks noGrp="1"/>
          </p:cNvSpPr>
          <p:nvPr>
            <p:ph type="body" idx="1"/>
          </p:nvPr>
        </p:nvSpPr>
        <p:spPr>
          <a:xfrm>
            <a:off x="424045" y="1485900"/>
            <a:ext cx="11433555" cy="3796937"/>
          </a:xfrm>
        </p:spPr>
        <p:txBody>
          <a:bodyPr/>
          <a:lstStyle/>
          <a:p>
            <a:pPr algn="just">
              <a:lnSpc>
                <a:spcPct val="115000"/>
              </a:lnSpc>
              <a:spcAft>
                <a:spcPts val="1000"/>
              </a:spcAft>
            </a:pPr>
            <a:r>
              <a:rPr lang="es-CO" sz="3200" b="1" err="1">
                <a:solidFill>
                  <a:srgbClr val="000000"/>
                </a:solidFill>
                <a:latin typeface="Ancizar Sans" panose="020B0602040300000003"/>
                <a:cs typeface="Times New Roman" panose="02020603050405020304" pitchFamily="18" charset="0"/>
              </a:rPr>
              <a:t>Kasabov</a:t>
            </a:r>
            <a:r>
              <a:rPr lang="es-CO" sz="3200" b="1">
                <a:solidFill>
                  <a:srgbClr val="000000"/>
                </a:solidFill>
                <a:latin typeface="Ancizar Sans" panose="020B0602040300000003"/>
                <a:cs typeface="Times New Roman" panose="02020603050405020304" pitchFamily="18" charset="0"/>
              </a:rPr>
              <a:t>, </a:t>
            </a:r>
            <a:r>
              <a:rPr lang="es-CO" sz="3200" b="1">
                <a:solidFill>
                  <a:srgbClr val="000000"/>
                </a:solidFill>
                <a:effectLst/>
                <a:latin typeface="Ancizar Sans" panose="020B0602040300000003"/>
                <a:ea typeface="Times New Roman" panose="02020603050405020304" pitchFamily="18" charset="0"/>
                <a:cs typeface="Times New Roman" panose="02020603050405020304" pitchFamily="18" charset="0"/>
              </a:rPr>
              <a:t>N. (1998).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Foundations</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of</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Neural Networks,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Fuzzy</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Systems</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and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Knowledge</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Engineering</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A Bradford Book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The</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MIT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Press</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 Cambridge, Massachusetts London, </a:t>
            </a:r>
            <a:r>
              <a:rPr lang="es-CO" sz="3200" err="1">
                <a:solidFill>
                  <a:srgbClr val="000000"/>
                </a:solidFill>
                <a:effectLst/>
                <a:latin typeface="Ancizar Sans" panose="020B0602040300000003"/>
                <a:ea typeface="Times New Roman" panose="02020603050405020304" pitchFamily="18" charset="0"/>
                <a:cs typeface="Times New Roman" panose="02020603050405020304" pitchFamily="18" charset="0"/>
              </a:rPr>
              <a:t>England</a:t>
            </a:r>
            <a:r>
              <a:rPr lang="es-CO" sz="3200">
                <a:solidFill>
                  <a:srgbClr val="000000"/>
                </a:solidFill>
                <a:effectLst/>
                <a:latin typeface="Ancizar Sans" panose="020B0602040300000003"/>
                <a:ea typeface="Times New Roman" panose="02020603050405020304" pitchFamily="18" charset="0"/>
                <a:cs typeface="Times New Roman" panose="02020603050405020304" pitchFamily="18" charset="0"/>
              </a:rPr>
              <a:t>.</a:t>
            </a:r>
            <a:endParaRPr lang="es-CO" sz="3200">
              <a:effectLst/>
              <a:latin typeface="Ancizar Sans" panose="020B0602040300000003"/>
              <a:ea typeface="Times New Roman" panose="02020603050405020304" pitchFamily="18" charset="0"/>
              <a:cs typeface="Times New Roman" panose="02020603050405020304" pitchFamily="18" charset="0"/>
            </a:endParaRPr>
          </a:p>
          <a:p>
            <a:pPr algn="just"/>
            <a:r>
              <a:rPr lang="es-CO" sz="3200" b="1" kern="0">
                <a:solidFill>
                  <a:srgbClr val="000000"/>
                </a:solidFill>
                <a:effectLst/>
                <a:latin typeface="Ancizar Sans" panose="020B0602040300000003"/>
                <a:ea typeface="Times New Roman" panose="02020603050405020304" pitchFamily="18" charset="0"/>
                <a:cs typeface="Times New Roman" panose="02020603050405020304" pitchFamily="18" charset="0"/>
              </a:rPr>
              <a:t> </a:t>
            </a:r>
            <a:endParaRPr lang="es-CO" sz="3200" b="1">
              <a:effectLst/>
              <a:latin typeface="Ancizar Sans" panose="020B0602040300000003"/>
              <a:ea typeface="Times New Roman" panose="02020603050405020304" pitchFamily="18" charset="0"/>
            </a:endParaRPr>
          </a:p>
          <a:p>
            <a:pPr algn="just"/>
            <a:r>
              <a:rPr lang="es-CO" sz="3200" b="1" kern="0">
                <a:solidFill>
                  <a:srgbClr val="000000"/>
                </a:solidFill>
                <a:effectLst/>
                <a:latin typeface="Ancizar Sans" panose="020B0602040300000003"/>
                <a:ea typeface="Times New Roman" panose="02020603050405020304" pitchFamily="18" charset="0"/>
                <a:cs typeface="Times New Roman" panose="02020603050405020304" pitchFamily="18" charset="0"/>
              </a:rPr>
              <a:t>Russell, S., </a:t>
            </a:r>
            <a:r>
              <a:rPr lang="es-CO" sz="3200" b="1" kern="0" err="1">
                <a:solidFill>
                  <a:srgbClr val="000000"/>
                </a:solidFill>
                <a:effectLst/>
                <a:latin typeface="Ancizar Sans" panose="020B0602040300000003"/>
                <a:ea typeface="Times New Roman" panose="02020603050405020304" pitchFamily="18" charset="0"/>
                <a:cs typeface="Times New Roman" panose="02020603050405020304" pitchFamily="18" charset="0"/>
              </a:rPr>
              <a:t>Norvig</a:t>
            </a:r>
            <a:r>
              <a:rPr lang="es-CO" sz="3200" b="1" kern="0">
                <a:solidFill>
                  <a:srgbClr val="000000"/>
                </a:solidFill>
                <a:effectLst/>
                <a:latin typeface="Ancizar Sans" panose="020B0602040300000003"/>
                <a:ea typeface="Times New Roman" panose="02020603050405020304" pitchFamily="18" charset="0"/>
                <a:cs typeface="Times New Roman" panose="02020603050405020304" pitchFamily="18" charset="0"/>
              </a:rPr>
              <a:t>, P., (2020). </a:t>
            </a:r>
            <a:r>
              <a:rPr lang="es-CO" sz="3200" b="0" kern="0">
                <a:solidFill>
                  <a:srgbClr val="000000"/>
                </a:solidFill>
                <a:effectLst/>
                <a:latin typeface="Ancizar Sans" panose="020B0602040300000003"/>
                <a:ea typeface="Times New Roman" panose="02020603050405020304" pitchFamily="18" charset="0"/>
                <a:cs typeface="Times New Roman" panose="02020603050405020304" pitchFamily="18" charset="0"/>
              </a:rPr>
              <a:t>Artificial </a:t>
            </a:r>
            <a:r>
              <a:rPr lang="es-CO" sz="3200" b="0" kern="0" err="1">
                <a:solidFill>
                  <a:srgbClr val="000000"/>
                </a:solidFill>
                <a:effectLst/>
                <a:latin typeface="Ancizar Sans" panose="020B0602040300000003"/>
                <a:ea typeface="Times New Roman" panose="02020603050405020304" pitchFamily="18" charset="0"/>
                <a:cs typeface="Times New Roman" panose="02020603050405020304" pitchFamily="18" charset="0"/>
              </a:rPr>
              <a:t>Intelligence</a:t>
            </a:r>
            <a:r>
              <a:rPr lang="es-CO" sz="3200" b="0" kern="0">
                <a:solidFill>
                  <a:srgbClr val="000000"/>
                </a:solidFill>
                <a:effectLst/>
                <a:latin typeface="Ancizar Sans" panose="020B0602040300000003"/>
                <a:ea typeface="Times New Roman" panose="02020603050405020304" pitchFamily="18" charset="0"/>
                <a:cs typeface="Times New Roman" panose="02020603050405020304" pitchFamily="18" charset="0"/>
              </a:rPr>
              <a:t>: A Modern </a:t>
            </a:r>
            <a:r>
              <a:rPr lang="es-CO" sz="3200" b="0" kern="0" err="1">
                <a:solidFill>
                  <a:srgbClr val="000000"/>
                </a:solidFill>
                <a:effectLst/>
                <a:latin typeface="Ancizar Sans" panose="020B0602040300000003"/>
                <a:ea typeface="Times New Roman" panose="02020603050405020304" pitchFamily="18" charset="0"/>
                <a:cs typeface="Times New Roman" panose="02020603050405020304" pitchFamily="18" charset="0"/>
              </a:rPr>
              <a:t>Approach</a:t>
            </a:r>
            <a:r>
              <a:rPr lang="es-CO" sz="3200" b="0" kern="0">
                <a:solidFill>
                  <a:srgbClr val="000000"/>
                </a:solidFill>
                <a:effectLst/>
                <a:latin typeface="Ancizar Sans" panose="020B0602040300000003"/>
                <a:ea typeface="Times New Roman" panose="02020603050405020304" pitchFamily="18" charset="0"/>
                <a:cs typeface="Times New Roman" panose="02020603050405020304" pitchFamily="18" charset="0"/>
              </a:rPr>
              <a:t>, 4th </a:t>
            </a:r>
            <a:r>
              <a:rPr lang="es-CO" sz="3200" b="0" kern="0" err="1">
                <a:solidFill>
                  <a:srgbClr val="000000"/>
                </a:solidFill>
                <a:effectLst/>
                <a:latin typeface="Ancizar Sans" panose="020B0602040300000003"/>
                <a:ea typeface="Times New Roman" panose="02020603050405020304" pitchFamily="18" charset="0"/>
                <a:cs typeface="Times New Roman" panose="02020603050405020304" pitchFamily="18" charset="0"/>
              </a:rPr>
              <a:t>Edition</a:t>
            </a:r>
            <a:r>
              <a:rPr lang="es-CO" sz="3200" b="0" kern="0">
                <a:solidFill>
                  <a:srgbClr val="000000"/>
                </a:solidFill>
                <a:effectLst/>
                <a:latin typeface="Ancizar Sans" panose="020B0602040300000003"/>
                <a:ea typeface="Times New Roman" panose="02020603050405020304" pitchFamily="18" charset="0"/>
                <a:cs typeface="Times New Roman" panose="02020603050405020304" pitchFamily="18" charset="0"/>
              </a:rPr>
              <a:t>.</a:t>
            </a:r>
            <a:endParaRPr lang="es-CO" sz="3200" b="1">
              <a:effectLst/>
              <a:latin typeface="Ancizar Sans" panose="020B0602040300000003"/>
              <a:ea typeface="Times New Roman" panose="02020603050405020304" pitchFamily="18" charset="0"/>
            </a:endParaRPr>
          </a:p>
          <a:p>
            <a:pPr algn="just"/>
            <a:endParaRPr lang="es-CO" sz="3200">
              <a:latin typeface="Ancizar Sans" panose="020B0602040300000003"/>
            </a:endParaRPr>
          </a:p>
        </p:txBody>
      </p:sp>
      <p:sp>
        <p:nvSpPr>
          <p:cNvPr id="4" name="Marcador de número de diapositiva 3">
            <a:extLst>
              <a:ext uri="{FF2B5EF4-FFF2-40B4-BE49-F238E27FC236}">
                <a16:creationId xmlns:a16="http://schemas.microsoft.com/office/drawing/2014/main" id="{B55161B5-7FF6-4D7B-9141-1B0457CD8D9D}"/>
              </a:ext>
            </a:extLst>
          </p:cNvPr>
          <p:cNvSpPr>
            <a:spLocks noGrp="1"/>
          </p:cNvSpPr>
          <p:nvPr>
            <p:ph type="sldNum" sz="quarter" idx="7"/>
          </p:nvPr>
        </p:nvSpPr>
        <p:spPr/>
        <p:txBody>
          <a:bodyPr/>
          <a:lstStyle/>
          <a:p>
            <a:pPr marL="38100">
              <a:lnSpc>
                <a:spcPts val="1430"/>
              </a:lnSpc>
            </a:pPr>
            <a:fld id="{81D60167-4931-47E6-BA6A-407CBD079E47}" type="slidenum">
              <a:rPr lang="es-CO" spc="-5" smtClean="0"/>
              <a:t>5</a:t>
            </a:fld>
            <a:endParaRPr lang="es-CO" spc="-5"/>
          </a:p>
        </p:txBody>
      </p:sp>
    </p:spTree>
    <p:extLst>
      <p:ext uri="{BB962C8B-B14F-4D97-AF65-F5344CB8AC3E}">
        <p14:creationId xmlns:p14="http://schemas.microsoft.com/office/powerpoint/2010/main" val="179172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68401"/>
            <a:ext cx="2740661" cy="635635"/>
          </a:xfrm>
          <a:prstGeom prst="rect">
            <a:avLst/>
          </a:prstGeom>
        </p:spPr>
        <p:txBody>
          <a:bodyPr vert="horz" wrap="square" lIns="0" tIns="12700" rIns="0" bIns="0" rtlCol="0">
            <a:spAutoFit/>
          </a:bodyPr>
          <a:lstStyle/>
          <a:p>
            <a:pPr marL="12700">
              <a:lnSpc>
                <a:spcPct val="100000"/>
              </a:lnSpc>
              <a:spcBef>
                <a:spcPts val="100"/>
              </a:spcBef>
            </a:pPr>
            <a:r>
              <a:rPr sz="4000" b="1" spc="-15">
                <a:latin typeface="Ancizar Sans" panose="020B0602040300000003"/>
              </a:rPr>
              <a:t>Contenido</a:t>
            </a:r>
            <a:endParaRPr sz="4000">
              <a:latin typeface="Ancizar Sans" panose="020B0602040300000003"/>
            </a:endParaRPr>
          </a:p>
        </p:txBody>
      </p:sp>
      <p:sp>
        <p:nvSpPr>
          <p:cNvPr id="3" name="object 3"/>
          <p:cNvSpPr txBox="1"/>
          <p:nvPr/>
        </p:nvSpPr>
        <p:spPr>
          <a:xfrm>
            <a:off x="503586" y="866485"/>
            <a:ext cx="10256429" cy="5280933"/>
          </a:xfrm>
          <a:prstGeom prst="rect">
            <a:avLst/>
          </a:prstGeom>
        </p:spPr>
        <p:txBody>
          <a:bodyPr vert="horz" wrap="square" lIns="0" tIns="109220" rIns="0" bIns="0" rtlCol="0" anchor="t">
            <a:spAutoFit/>
          </a:bodyPr>
          <a:lstStyle/>
          <a:p>
            <a:pPr marL="469900" indent="-457200">
              <a:spcBef>
                <a:spcPts val="860"/>
              </a:spcBef>
              <a:buAutoNum type="arabicPeriod"/>
              <a:tabLst>
                <a:tab pos="469900" algn="l"/>
                <a:tab pos="470534" algn="l"/>
              </a:tabLst>
            </a:pPr>
            <a:r>
              <a:rPr lang="es-CO" sz="2800" b="1" spc="-5" dirty="0">
                <a:latin typeface="Ancizar Sans" panose="020B0602040300000003"/>
                <a:cs typeface="Times New Roman"/>
              </a:rPr>
              <a:t>Introducción.</a:t>
            </a:r>
          </a:p>
          <a:p>
            <a:pPr marL="469900" indent="-457200">
              <a:spcBef>
                <a:spcPts val="860"/>
              </a:spcBef>
              <a:buAutoNum type="arabicPeriod"/>
              <a:tabLst>
                <a:tab pos="469900" algn="l"/>
                <a:tab pos="470534" algn="l"/>
              </a:tabLst>
            </a:pPr>
            <a:r>
              <a:rPr lang="es-CO" sz="2800" b="1" spc="-5" dirty="0">
                <a:latin typeface="Ancizar Sans" panose="020B0602040300000003"/>
                <a:cs typeface="Times New Roman"/>
              </a:rPr>
              <a:t>Áreas de la Inteligencia Artificial: </a:t>
            </a:r>
            <a:r>
              <a:rPr lang="es-CO" sz="2400" i="1" spc="-5" dirty="0">
                <a:latin typeface="Ancizar Sans" panose="020B0602040300000003"/>
                <a:cs typeface="Times New Roman"/>
              </a:rPr>
              <a:t>El Qué:  Fundamentación.  El Cómo: Métodos, Técnicas, Tecnologías. El Para Qué: Aplicaciones.</a:t>
            </a:r>
          </a:p>
          <a:p>
            <a:pPr marL="927100" lvl="1" indent="-457200">
              <a:spcBef>
                <a:spcPts val="860"/>
              </a:spcBef>
              <a:buFont typeface="Arial" panose="020B0604020202020204" pitchFamily="34" charset="0"/>
              <a:buChar char="•"/>
              <a:tabLst>
                <a:tab pos="469900" algn="l"/>
                <a:tab pos="470534" algn="l"/>
              </a:tabLst>
            </a:pPr>
            <a:r>
              <a:rPr lang="es-CO" sz="2800" spc="-5" dirty="0">
                <a:latin typeface="Ancizar Sans" panose="020B0602040300000003"/>
                <a:cs typeface="Times New Roman"/>
              </a:rPr>
              <a:t>Sistemas Basados en Conocimiento.</a:t>
            </a:r>
            <a:endParaRPr lang="es-CO" sz="2800" dirty="0">
              <a:cs typeface="Calibri"/>
            </a:endParaRPr>
          </a:p>
          <a:p>
            <a:pPr marL="927100" lvl="1" indent="-457200">
              <a:spcBef>
                <a:spcPts val="860"/>
              </a:spcBef>
              <a:buFont typeface="Arial" panose="020B0604020202020204" pitchFamily="34" charset="0"/>
              <a:buChar char="•"/>
              <a:tabLst>
                <a:tab pos="469900" algn="l"/>
                <a:tab pos="470534" algn="l"/>
              </a:tabLst>
            </a:pPr>
            <a:r>
              <a:rPr lang="es-ES" sz="2800" spc="-5" dirty="0">
                <a:latin typeface="Ancizar Sans" panose="020B0602040300000003"/>
                <a:cs typeface="Times New Roman"/>
              </a:rPr>
              <a:t>P</a:t>
            </a:r>
            <a:r>
              <a:rPr lang="es-CO" sz="2800" spc="-5" dirty="0">
                <a:latin typeface="Ancizar Sans" panose="020B0602040300000003"/>
                <a:cs typeface="Times New Roman"/>
              </a:rPr>
              <a:t>lanificación Automática en Inteligencia Artificial.</a:t>
            </a:r>
          </a:p>
          <a:p>
            <a:pPr marL="927100" lvl="1" indent="-457200">
              <a:spcBef>
                <a:spcPts val="860"/>
              </a:spcBef>
              <a:buFont typeface="Arial" panose="020B0604020202020204" pitchFamily="34" charset="0"/>
              <a:buChar char="•"/>
              <a:tabLst>
                <a:tab pos="469900" algn="l"/>
                <a:tab pos="470534" algn="l"/>
              </a:tabLst>
            </a:pPr>
            <a:r>
              <a:rPr lang="es-CO" sz="2800" spc="-5" dirty="0">
                <a:latin typeface="Ancizar Sans" panose="020B0602040300000003"/>
                <a:cs typeface="Times New Roman"/>
              </a:rPr>
              <a:t>Redes Neuronales Artificiales.</a:t>
            </a:r>
          </a:p>
          <a:p>
            <a:pPr marL="927100" lvl="1" indent="-457200">
              <a:spcBef>
                <a:spcPts val="860"/>
              </a:spcBef>
              <a:buFont typeface="Arial" panose="020B0604020202020204" pitchFamily="34" charset="0"/>
              <a:buChar char="•"/>
              <a:tabLst>
                <a:tab pos="469900" algn="l"/>
                <a:tab pos="470534" algn="l"/>
              </a:tabLst>
            </a:pPr>
            <a:r>
              <a:rPr lang="es-CO" sz="2800" spc="-5" dirty="0">
                <a:latin typeface="Ancizar Sans" panose="020B0602040300000003"/>
                <a:cs typeface="Times New Roman"/>
              </a:rPr>
              <a:t>Computación Evolutiva.</a:t>
            </a:r>
            <a:endParaRPr lang="es-CO" sz="2800" dirty="0">
              <a:cs typeface="Calibri"/>
            </a:endParaRPr>
          </a:p>
          <a:p>
            <a:pPr marL="927100" lvl="1" indent="-457200">
              <a:spcBef>
                <a:spcPts val="860"/>
              </a:spcBef>
              <a:buFont typeface="Arial" panose="020B0604020202020204" pitchFamily="34" charset="0"/>
              <a:buChar char="•"/>
              <a:tabLst>
                <a:tab pos="469900" algn="l"/>
                <a:tab pos="470534" algn="l"/>
              </a:tabLst>
            </a:pPr>
            <a:r>
              <a:rPr lang="es-CO" sz="2800" spc="-5" dirty="0">
                <a:latin typeface="Ancizar Sans" panose="020B0602040300000003"/>
                <a:cs typeface="Times New Roman"/>
              </a:rPr>
              <a:t>Lógica Difusa.</a:t>
            </a:r>
          </a:p>
          <a:p>
            <a:pPr marL="927100" lvl="1" indent="-457200">
              <a:spcBef>
                <a:spcPts val="860"/>
              </a:spcBef>
              <a:buFont typeface="Arial" panose="020B0604020202020204" pitchFamily="34" charset="0"/>
              <a:buChar char="•"/>
              <a:tabLst>
                <a:tab pos="469900" algn="l"/>
                <a:tab pos="470534" algn="l"/>
              </a:tabLst>
            </a:pPr>
            <a:r>
              <a:rPr lang="es-CO" sz="2800" spc="-5" dirty="0">
                <a:latin typeface="Ancizar Sans" panose="020B0602040300000003"/>
                <a:cs typeface="Times New Roman"/>
              </a:rPr>
              <a:t>Agentes Inteligentes.</a:t>
            </a:r>
          </a:p>
          <a:p>
            <a:pPr marL="469900" indent="-457200">
              <a:spcBef>
                <a:spcPts val="860"/>
              </a:spcBef>
              <a:buAutoNum type="arabicPeriod"/>
              <a:tabLst>
                <a:tab pos="469900" algn="l"/>
                <a:tab pos="470534" algn="l"/>
              </a:tabLst>
            </a:pPr>
            <a:r>
              <a:rPr lang="es-CO" sz="2800" b="1" spc="-5" dirty="0">
                <a:latin typeface="Ancizar Sans" panose="020B0602040300000003"/>
                <a:cs typeface="Times New Roman"/>
              </a:rPr>
              <a:t>Casos de Éxito.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1583367796"/>
              </p:ext>
            </p:extLst>
          </p:nvPr>
        </p:nvGraphicFramePr>
        <p:xfrm>
          <a:off x="622540" y="2004234"/>
          <a:ext cx="8806999" cy="2739723"/>
        </p:xfrm>
        <a:graphic>
          <a:graphicData uri="http://schemas.openxmlformats.org/drawingml/2006/table">
            <a:tbl>
              <a:tblPr firstRow="1" firstCol="1" lastRow="1" lastCol="1" bandRow="1" bandCol="1">
                <a:tableStyleId>{8A107856-5554-42FB-B03E-39F5DBC370BA}</a:tableStyleId>
              </a:tblPr>
              <a:tblGrid>
                <a:gridCol w="6264968">
                  <a:extLst>
                    <a:ext uri="{9D8B030D-6E8A-4147-A177-3AD203B41FA5}">
                      <a16:colId xmlns:a16="http://schemas.microsoft.com/office/drawing/2014/main" val="20000"/>
                    </a:ext>
                  </a:extLst>
                </a:gridCol>
                <a:gridCol w="2542031">
                  <a:extLst>
                    <a:ext uri="{9D8B030D-6E8A-4147-A177-3AD203B41FA5}">
                      <a16:colId xmlns:a16="http://schemas.microsoft.com/office/drawing/2014/main" val="20001"/>
                    </a:ext>
                  </a:extLst>
                </a:gridCol>
              </a:tblGrid>
              <a:tr h="1408176">
                <a:tc>
                  <a:txBody>
                    <a:bodyPr/>
                    <a:lstStyle/>
                    <a:p>
                      <a:pPr>
                        <a:lnSpc>
                          <a:spcPct val="130000"/>
                        </a:lnSpc>
                        <a:spcAft>
                          <a:spcPts val="0"/>
                        </a:spcAft>
                      </a:pPr>
                      <a:r>
                        <a:rPr lang="es-ES_tradnl" sz="2000" b="1" dirty="0">
                          <a:effectLst/>
                          <a:latin typeface="Ancizar Sans" panose="020B0602040300000003"/>
                          <a:ea typeface="Times New Roman"/>
                          <a:cs typeface="Arial"/>
                        </a:rPr>
                        <a:t>Certificado Coursera  </a:t>
                      </a:r>
                    </a:p>
                    <a:p>
                      <a:pPr marL="0" marR="0" lvl="0" indent="0" eaLnBrk="1" fontAlgn="auto" latinLnBrk="0" hangingPunct="1">
                        <a:lnSpc>
                          <a:spcPct val="130000"/>
                        </a:lnSpc>
                        <a:spcBef>
                          <a:spcPts val="0"/>
                        </a:spcBef>
                        <a:spcAft>
                          <a:spcPts val="0"/>
                        </a:spcAft>
                        <a:buClrTx/>
                        <a:buSzTx/>
                        <a:buFontTx/>
                        <a:buNone/>
                      </a:pPr>
                      <a:r>
                        <a:rPr lang="es-CO" sz="1600" b="0" dirty="0">
                          <a:latin typeface="Ancizar Sans" panose="020B0602040300000003"/>
                        </a:rPr>
                        <a:t>Sesenta años de inteligencia artificial – UNAM (Opcional)</a:t>
                      </a:r>
                    </a:p>
                    <a:p>
                      <a:pPr marL="0" marR="0" lvl="0" indent="0" eaLnBrk="1" fontAlgn="auto" latinLnBrk="0" hangingPunct="1">
                        <a:lnSpc>
                          <a:spcPct val="130000"/>
                        </a:lnSpc>
                        <a:spcBef>
                          <a:spcPts val="0"/>
                        </a:spcBef>
                        <a:spcAft>
                          <a:spcPts val="0"/>
                        </a:spcAft>
                        <a:buClrTx/>
                        <a:buSzTx/>
                        <a:buFontTx/>
                        <a:buNone/>
                      </a:pPr>
                      <a:r>
                        <a:rPr lang="es-CO" sz="1600" b="0" dirty="0">
                          <a:latin typeface="Ancizar Sans" panose="020B0602040300000003"/>
                        </a:rPr>
                        <a:t>Resolución de problemas por búsqueda – UNAM (Opcional)</a:t>
                      </a:r>
                    </a:p>
                  </a:txBody>
                  <a:tcPr marL="68580" marR="68580" marT="0" marB="0"/>
                </a:tc>
                <a:tc>
                  <a:txBody>
                    <a:bodyPr/>
                    <a:lstStyle/>
                    <a:p>
                      <a:pPr algn="ctr">
                        <a:lnSpc>
                          <a:spcPct val="130000"/>
                        </a:lnSpc>
                        <a:spcAft>
                          <a:spcPts val="0"/>
                        </a:spcAft>
                      </a:pPr>
                      <a:r>
                        <a:rPr lang="es-ES_tradnl" sz="1800" b="1" dirty="0">
                          <a:effectLst/>
                          <a:latin typeface="Ancizar Sans" panose="020B0602040300000003"/>
                          <a:cs typeface="Arial"/>
                        </a:rPr>
                        <a:t>20%</a:t>
                      </a:r>
                      <a:endParaRPr lang="es-MX" dirty="0"/>
                    </a:p>
                    <a:p>
                      <a:pPr lvl="0" algn="ctr">
                        <a:lnSpc>
                          <a:spcPct val="130000"/>
                        </a:lnSpc>
                        <a:spcAft>
                          <a:spcPts val="0"/>
                        </a:spcAft>
                        <a:buNone/>
                      </a:pPr>
                      <a:r>
                        <a:rPr lang="es-ES_tradnl" sz="1600" b="1" dirty="0">
                          <a:effectLst/>
                          <a:latin typeface="Ancizar Sans" panose="020B0602040300000003"/>
                          <a:ea typeface="Times New Roman"/>
                          <a:cs typeface="Arial"/>
                        </a:rPr>
                        <a:t>(Máx.  28 de junio de 2021)</a:t>
                      </a:r>
                      <a:endParaRPr lang="es-CO" sz="1600" b="1" dirty="0">
                        <a:effectLst/>
                        <a:latin typeface="Ancizar Sans" panose="020B0602040300000003"/>
                        <a:ea typeface="Times New Roman"/>
                      </a:endParaRPr>
                    </a:p>
                  </a:txBody>
                  <a:tcPr marL="68580" marR="68580" marT="0" marB="0"/>
                </a:tc>
                <a:extLst>
                  <a:ext uri="{0D108BD9-81ED-4DB2-BD59-A6C34878D82A}">
                    <a16:rowId xmlns:a16="http://schemas.microsoft.com/office/drawing/2014/main" val="10000"/>
                  </a:ext>
                </a:extLst>
              </a:tr>
              <a:tr h="1331547">
                <a:tc>
                  <a:txBody>
                    <a:bodyPr/>
                    <a:lstStyle/>
                    <a:p>
                      <a:pPr>
                        <a:lnSpc>
                          <a:spcPct val="130000"/>
                        </a:lnSpc>
                        <a:spcAft>
                          <a:spcPts val="0"/>
                        </a:spcAft>
                      </a:pPr>
                      <a:r>
                        <a:rPr lang="es-CO" sz="2000" b="1" dirty="0">
                          <a:effectLst/>
                          <a:latin typeface="Ancizar Sans" panose="020B0602040300000003"/>
                          <a:ea typeface="Times New Roman"/>
                        </a:rPr>
                        <a:t>Trabajo Final</a:t>
                      </a:r>
                      <a:r>
                        <a:rPr lang="es-CO" sz="2000" b="0" dirty="0">
                          <a:effectLst/>
                          <a:latin typeface="Ancizar Sans" panose="020B0602040300000003"/>
                          <a:ea typeface="Times New Roman"/>
                        </a:rPr>
                        <a:t> (Debe ser en grupos de 3 </a:t>
                      </a:r>
                      <a:r>
                        <a:rPr lang="es-CO" sz="2000" b="0" dirty="0" err="1">
                          <a:effectLst/>
                          <a:latin typeface="Ancizar Sans" panose="020B0602040300000003"/>
                          <a:ea typeface="Times New Roman"/>
                        </a:rPr>
                        <a:t>ó</a:t>
                      </a:r>
                      <a:r>
                        <a:rPr lang="es-CO" sz="2000" b="0" dirty="0">
                          <a:effectLst/>
                          <a:latin typeface="Ancizar Sans" panose="020B0602040300000003"/>
                          <a:ea typeface="Times New Roman"/>
                        </a:rPr>
                        <a:t> 5 personas)</a:t>
                      </a:r>
                    </a:p>
                    <a:p>
                      <a:pPr>
                        <a:lnSpc>
                          <a:spcPct val="130000"/>
                        </a:lnSpc>
                        <a:spcAft>
                          <a:spcPts val="0"/>
                        </a:spcAft>
                      </a:pPr>
                      <a:r>
                        <a:rPr lang="es-CO" sz="1600" b="0" i="0" dirty="0">
                          <a:solidFill>
                            <a:schemeClr val="dk1"/>
                          </a:solidFill>
                          <a:effectLst/>
                          <a:latin typeface="Ancizar Sans"/>
                          <a:ea typeface="+mn-ea"/>
                          <a:cs typeface="+mn-cs"/>
                        </a:rPr>
                        <a:t>Realizar un póster que describa un caso de aplicación reportado en las revistas del área (reportadas en web </a:t>
                      </a:r>
                      <a:r>
                        <a:rPr lang="es-CO" sz="1600" b="0" i="0" dirty="0" err="1">
                          <a:solidFill>
                            <a:schemeClr val="dk1"/>
                          </a:solidFill>
                          <a:effectLst/>
                          <a:latin typeface="Ancizar Sans"/>
                          <a:ea typeface="+mn-ea"/>
                          <a:cs typeface="+mn-cs"/>
                        </a:rPr>
                        <a:t>of</a:t>
                      </a:r>
                      <a:r>
                        <a:rPr lang="es-CO" sz="1600" b="0" i="0" dirty="0">
                          <a:solidFill>
                            <a:schemeClr val="dk1"/>
                          </a:solidFill>
                          <a:effectLst/>
                          <a:latin typeface="Ancizar Sans"/>
                          <a:ea typeface="+mn-ea"/>
                          <a:cs typeface="+mn-cs"/>
                        </a:rPr>
                        <a:t> </a:t>
                      </a:r>
                      <a:r>
                        <a:rPr lang="es-CO" sz="1600" b="0" i="0" dirty="0" err="1">
                          <a:solidFill>
                            <a:schemeClr val="dk1"/>
                          </a:solidFill>
                          <a:effectLst/>
                          <a:latin typeface="Ancizar Sans"/>
                          <a:ea typeface="+mn-ea"/>
                          <a:cs typeface="+mn-cs"/>
                        </a:rPr>
                        <a:t>science</a:t>
                      </a:r>
                      <a:r>
                        <a:rPr lang="es-CO" sz="1600" b="0" i="0" dirty="0">
                          <a:solidFill>
                            <a:schemeClr val="dk1"/>
                          </a:solidFill>
                          <a:effectLst/>
                          <a:latin typeface="Ancizar Sans"/>
                          <a:ea typeface="+mn-ea"/>
                          <a:cs typeface="+mn-cs"/>
                        </a:rPr>
                        <a:t>, </a:t>
                      </a:r>
                      <a:r>
                        <a:rPr lang="es-CO" sz="1600" b="0" i="0" dirty="0" err="1">
                          <a:solidFill>
                            <a:schemeClr val="dk1"/>
                          </a:solidFill>
                          <a:effectLst/>
                          <a:latin typeface="Ancizar Sans"/>
                          <a:ea typeface="+mn-ea"/>
                          <a:cs typeface="+mn-cs"/>
                        </a:rPr>
                        <a:t>Scopus</a:t>
                      </a:r>
                      <a:r>
                        <a:rPr lang="es-CO" sz="1600" b="0" i="0" dirty="0">
                          <a:solidFill>
                            <a:schemeClr val="dk1"/>
                          </a:solidFill>
                          <a:effectLst/>
                          <a:latin typeface="Ancizar Sans"/>
                          <a:ea typeface="+mn-ea"/>
                          <a:cs typeface="+mn-cs"/>
                        </a:rPr>
                        <a:t>), el cual  utilice alguna de las áreas de la I.A.</a:t>
                      </a:r>
                      <a:endParaRPr lang="es-CO" sz="1600" b="1" dirty="0">
                        <a:effectLst/>
                        <a:latin typeface="Ancizar Sans"/>
                        <a:ea typeface="Times New Roman"/>
                      </a:endParaRPr>
                    </a:p>
                  </a:txBody>
                  <a:tcPr marL="68580" marR="68580" marT="0" marB="0"/>
                </a:tc>
                <a:tc>
                  <a:txBody>
                    <a:bodyPr/>
                    <a:lstStyle/>
                    <a:p>
                      <a:pPr algn="ctr">
                        <a:lnSpc>
                          <a:spcPct val="130000"/>
                        </a:lnSpc>
                        <a:spcAft>
                          <a:spcPts val="0"/>
                        </a:spcAft>
                      </a:pPr>
                      <a:r>
                        <a:rPr lang="es-CO" sz="2000" b="1" dirty="0">
                          <a:effectLst/>
                          <a:latin typeface="Ancizar Sans" panose="020B0602040300000003"/>
                          <a:ea typeface="Times New Roman"/>
                        </a:rPr>
                        <a:t>80% -100%</a:t>
                      </a:r>
                    </a:p>
                    <a:p>
                      <a:pPr marL="0" marR="0" lvl="0" indent="0" algn="ctr" eaLnBrk="1" fontAlgn="auto" latinLnBrk="0" hangingPunct="1">
                        <a:lnSpc>
                          <a:spcPct val="130000"/>
                        </a:lnSpc>
                        <a:spcBef>
                          <a:spcPts val="0"/>
                        </a:spcBef>
                        <a:spcAft>
                          <a:spcPts val="0"/>
                        </a:spcAft>
                        <a:buClrTx/>
                        <a:buSzTx/>
                        <a:buFontTx/>
                        <a:buNone/>
                      </a:pPr>
                      <a:r>
                        <a:rPr lang="es-ES_tradnl" sz="1600" b="1" dirty="0">
                          <a:effectLst/>
                          <a:latin typeface="Ancizar Sans" panose="020B0602040300000003"/>
                          <a:ea typeface="Times New Roman"/>
                          <a:cs typeface="Arial"/>
                        </a:rPr>
                        <a:t>(Máx.  28 de junio de 2021)</a:t>
                      </a:r>
                      <a:endParaRPr lang="es-CO" sz="1600" b="1" dirty="0">
                        <a:effectLst/>
                        <a:latin typeface="Ancizar Sans" panose="020B0602040300000003"/>
                        <a:ea typeface="Times New Roman"/>
                      </a:endParaRPr>
                    </a:p>
                    <a:p>
                      <a:pPr algn="ctr">
                        <a:lnSpc>
                          <a:spcPct val="130000"/>
                        </a:lnSpc>
                        <a:spcAft>
                          <a:spcPts val="0"/>
                        </a:spcAft>
                      </a:pPr>
                      <a:endParaRPr lang="es-CO" sz="2000" b="1" dirty="0">
                        <a:effectLst/>
                        <a:latin typeface="Ancizar Sans" panose="020B0602040300000003"/>
                        <a:ea typeface="Times New Roman"/>
                      </a:endParaRPr>
                    </a:p>
                  </a:txBody>
                  <a:tcPr marL="68580" marR="68580" marT="0" marB="0"/>
                </a:tc>
                <a:extLst>
                  <a:ext uri="{0D108BD9-81ED-4DB2-BD59-A6C34878D82A}">
                    <a16:rowId xmlns:a16="http://schemas.microsoft.com/office/drawing/2014/main" val="1221243736"/>
                  </a:ext>
                </a:extLst>
              </a:tr>
            </a:tbl>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4303"/>
            <a:ext cx="3264310" cy="17138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BDD18703-CEF0-49D8-984C-344FAF28E583}"/>
              </a:ext>
            </a:extLst>
          </p:cNvPr>
          <p:cNvSpPr txBox="1"/>
          <p:nvPr/>
        </p:nvSpPr>
        <p:spPr>
          <a:xfrm>
            <a:off x="854241" y="102268"/>
            <a:ext cx="33748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err="1">
                <a:latin typeface="Ancizar Sans"/>
                <a:cs typeface="Calibri"/>
              </a:rPr>
              <a:t>Evaluación</a:t>
            </a:r>
            <a:endParaRPr lang="en-US" sz="4000" b="1">
              <a:latin typeface="Ancizar Sans"/>
              <a:cs typeface="Calibri"/>
            </a:endParaRPr>
          </a:p>
        </p:txBody>
      </p:sp>
    </p:spTree>
    <p:extLst>
      <p:ext uri="{BB962C8B-B14F-4D97-AF65-F5344CB8AC3E}">
        <p14:creationId xmlns:p14="http://schemas.microsoft.com/office/powerpoint/2010/main" val="16746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58771" y="1558765"/>
            <a:ext cx="4338368" cy="2967393"/>
          </a:xfrm>
        </p:spPr>
        <p:txBody>
          <a:bodyPr/>
          <a:lstStyle/>
          <a:p>
            <a:pPr algn="just">
              <a:buFont typeface="Wingdings" panose="05000000000000000000" pitchFamily="2" charset="2"/>
              <a:buChar char="Ø"/>
            </a:pPr>
            <a:r>
              <a:rPr lang="es-CO" sz="2000" b="1" dirty="0">
                <a:latin typeface="Ancizar Sans" panose="020B0602040300000003" pitchFamily="34" charset="0"/>
              </a:rPr>
              <a:t>John </a:t>
            </a:r>
            <a:r>
              <a:rPr lang="es-CO" sz="2000" b="1" dirty="0" err="1">
                <a:latin typeface="Ancizar Sans" panose="020B0602040300000003" pitchFamily="34" charset="0"/>
              </a:rPr>
              <a:t>Willian</a:t>
            </a:r>
            <a:r>
              <a:rPr lang="es-CO" sz="2000" b="1" dirty="0">
                <a:latin typeface="Ancizar Sans" panose="020B0602040300000003" pitchFamily="34" charset="0"/>
              </a:rPr>
              <a:t> </a:t>
            </a:r>
            <a:r>
              <a:rPr lang="es-CO" sz="2000" b="1" dirty="0" err="1">
                <a:latin typeface="Ancizar Sans" panose="020B0602040300000003" pitchFamily="34" charset="0"/>
              </a:rPr>
              <a:t>Branch</a:t>
            </a:r>
            <a:r>
              <a:rPr lang="es-CO" sz="2000" b="1" dirty="0">
                <a:latin typeface="Ancizar Sans" panose="020B0602040300000003" pitchFamily="34" charset="0"/>
              </a:rPr>
              <a:t> Bedoya</a:t>
            </a:r>
            <a:r>
              <a:rPr lang="es-CO" sz="2000" dirty="0">
                <a:latin typeface="Ancizar Sans" panose="020B0602040300000003" pitchFamily="34" charset="0"/>
              </a:rPr>
              <a:t>,  </a:t>
            </a:r>
            <a:r>
              <a:rPr lang="es-CO" sz="2000" dirty="0" err="1">
                <a:latin typeface="Ancizar Sans" panose="020B0602040300000003" pitchFamily="34" charset="0"/>
              </a:rPr>
              <a:t>Ph.D</a:t>
            </a:r>
            <a:r>
              <a:rPr lang="es-CO" sz="2000" dirty="0">
                <a:latin typeface="Ancizar Sans" panose="020B0602040300000003" pitchFamily="34" charset="0"/>
              </a:rPr>
              <a:t>.</a:t>
            </a:r>
          </a:p>
          <a:p>
            <a:pPr marL="0" indent="0" algn="just">
              <a:buNone/>
            </a:pPr>
            <a:r>
              <a:rPr lang="es-CO" sz="1400" dirty="0">
                <a:latin typeface="Ancizar Sans" panose="020B0602040300000003" pitchFamily="34" charset="0"/>
              </a:rPr>
              <a:t>    -</a:t>
            </a:r>
            <a:r>
              <a:rPr lang="es-CO" sz="1400" i="1" dirty="0">
                <a:latin typeface="Ancizar Sans" panose="020B0602040300000003" pitchFamily="34" charset="0"/>
              </a:rPr>
              <a:t>Director-</a:t>
            </a:r>
          </a:p>
          <a:p>
            <a:pPr marL="0" indent="0" algn="r" defTabSz="342900">
              <a:spcBef>
                <a:spcPts val="0"/>
              </a:spcBef>
              <a:buNone/>
              <a:defRPr/>
            </a:pPr>
            <a:r>
              <a:rPr lang="es-CO" sz="1600" b="1" dirty="0">
                <a:solidFill>
                  <a:prstClr val="black"/>
                </a:solidFill>
                <a:latin typeface="Ancizar Sans" panose="020B0602040300000003" pitchFamily="34" charset="0"/>
              </a:rPr>
              <a:t>Categoría A1, MINCIENCIAS 2020</a:t>
            </a:r>
          </a:p>
          <a:p>
            <a:pPr algn="just">
              <a:buFont typeface="Wingdings" panose="05000000000000000000" pitchFamily="2" charset="2"/>
              <a:buChar char="Ø"/>
            </a:pPr>
            <a:r>
              <a:rPr lang="es-CO" sz="1800" b="1" dirty="0">
                <a:latin typeface="Ancizar Sans" panose="020B0602040300000003" pitchFamily="34" charset="0"/>
              </a:rPr>
              <a:t>Jovani Alberto Jiménez Builes</a:t>
            </a:r>
            <a:r>
              <a:rPr lang="es-CO" sz="1800" dirty="0">
                <a:latin typeface="Ancizar Sans" panose="020B0602040300000003" pitchFamily="34" charset="0"/>
              </a:rPr>
              <a:t>, </a:t>
            </a:r>
            <a:r>
              <a:rPr lang="es-CO" sz="1800" dirty="0" err="1">
                <a:latin typeface="Ancizar Sans" panose="020B0602040300000003" pitchFamily="34" charset="0"/>
              </a:rPr>
              <a:t>Ph.D</a:t>
            </a:r>
            <a:r>
              <a:rPr lang="es-CO" sz="1800" dirty="0">
                <a:latin typeface="Ancizar Sans" panose="020B0602040300000003" pitchFamily="34" charset="0"/>
              </a:rPr>
              <a:t>. </a:t>
            </a:r>
          </a:p>
          <a:p>
            <a:pPr algn="just">
              <a:buFont typeface="Wingdings" panose="05000000000000000000" pitchFamily="2" charset="2"/>
              <a:buChar char="Ø"/>
            </a:pPr>
            <a:r>
              <a:rPr lang="es-CO" sz="1800" b="1" dirty="0">
                <a:latin typeface="Ancizar Sans" panose="020B0602040300000003" pitchFamily="34" charset="0"/>
              </a:rPr>
              <a:t>Claudia Cecilia Jiménez Ramírez</a:t>
            </a:r>
            <a:r>
              <a:rPr lang="es-CO" sz="1800" dirty="0">
                <a:latin typeface="Ancizar Sans" panose="020B0602040300000003" pitchFamily="34" charset="0"/>
              </a:rPr>
              <a:t>, </a:t>
            </a:r>
            <a:r>
              <a:rPr lang="es-CO" sz="1800" dirty="0" err="1">
                <a:latin typeface="Ancizar Sans" panose="020B0602040300000003" pitchFamily="34" charset="0"/>
              </a:rPr>
              <a:t>Ph.D</a:t>
            </a:r>
            <a:r>
              <a:rPr lang="es-CO" sz="1800" dirty="0">
                <a:latin typeface="Ancizar Sans" panose="020B0602040300000003" pitchFamily="34" charset="0"/>
              </a:rPr>
              <a:t>. </a:t>
            </a:r>
          </a:p>
          <a:p>
            <a:pPr algn="just">
              <a:buFont typeface="Wingdings" panose="05000000000000000000" pitchFamily="2" charset="2"/>
              <a:buChar char="Ø"/>
            </a:pPr>
            <a:r>
              <a:rPr lang="es-CO" sz="1800" b="1" dirty="0">
                <a:latin typeface="Ancizar Sans" panose="020B0602040300000003" pitchFamily="34" charset="0"/>
              </a:rPr>
              <a:t>Albeiro Bedoya Espinosa</a:t>
            </a:r>
            <a:r>
              <a:rPr lang="es-CO" sz="1800" dirty="0">
                <a:latin typeface="Ancizar Sans" panose="020B0602040300000003" pitchFamily="34" charset="0"/>
              </a:rPr>
              <a:t>, </a:t>
            </a:r>
            <a:r>
              <a:rPr lang="es-CO" sz="1800" dirty="0" err="1">
                <a:latin typeface="Ancizar Sans" panose="020B0602040300000003" pitchFamily="34" charset="0"/>
              </a:rPr>
              <a:t>Ph.D</a:t>
            </a:r>
            <a:r>
              <a:rPr lang="es-CO" sz="1800" dirty="0">
                <a:latin typeface="Ancizar Sans" panose="020B0602040300000003" pitchFamily="34" charset="0"/>
              </a:rPr>
              <a:t>. </a:t>
            </a:r>
          </a:p>
          <a:p>
            <a:pPr algn="just">
              <a:buFont typeface="Wingdings" panose="05000000000000000000" pitchFamily="2" charset="2"/>
              <a:buChar char="Ø"/>
            </a:pPr>
            <a:r>
              <a:rPr lang="es-CO" sz="1800" b="1" dirty="0">
                <a:latin typeface="Ancizar Sans" panose="020B0602040300000003" pitchFamily="34" charset="0"/>
              </a:rPr>
              <a:t>Demetrio Arturo Ovalle Carranza</a:t>
            </a:r>
            <a:r>
              <a:rPr lang="es-CO" sz="1800" dirty="0">
                <a:latin typeface="Ancizar Sans" panose="020B0602040300000003" pitchFamily="34" charset="0"/>
              </a:rPr>
              <a:t>, </a:t>
            </a:r>
            <a:r>
              <a:rPr lang="es-CO" sz="1800" dirty="0" err="1">
                <a:latin typeface="Ancizar Sans" panose="020B0602040300000003" pitchFamily="34" charset="0"/>
              </a:rPr>
              <a:t>Ph.D</a:t>
            </a:r>
            <a:r>
              <a:rPr lang="es-CO" sz="1800" dirty="0">
                <a:latin typeface="Ancizar Sans" panose="020B0602040300000003" pitchFamily="34" charset="0"/>
              </a:rPr>
              <a:t>. </a:t>
            </a:r>
          </a:p>
          <a:p>
            <a:pPr algn="just">
              <a:buFont typeface="Wingdings" panose="05000000000000000000" pitchFamily="2" charset="2"/>
              <a:buChar char="Ø"/>
            </a:pPr>
            <a:r>
              <a:rPr lang="es-CO" sz="1800" b="1" dirty="0">
                <a:latin typeface="Ancizar Sans" panose="020B0602040300000003" pitchFamily="34" charset="0"/>
              </a:rPr>
              <a:t>Alejandro Restrepo Martínez</a:t>
            </a:r>
            <a:r>
              <a:rPr lang="es-CO" sz="1800" dirty="0">
                <a:latin typeface="Ancizar Sans" panose="020B0602040300000003" pitchFamily="34" charset="0"/>
              </a:rPr>
              <a:t>, </a:t>
            </a:r>
            <a:r>
              <a:rPr lang="es-CO" sz="1800" dirty="0" err="1">
                <a:latin typeface="Ancizar Sans" panose="020B0602040300000003" pitchFamily="34" charset="0"/>
              </a:rPr>
              <a:t>Ph.D</a:t>
            </a:r>
            <a:r>
              <a:rPr lang="es-CO" sz="1800" dirty="0">
                <a:latin typeface="Ancizar Sans" panose="020B0602040300000003" pitchFamily="34" charset="0"/>
              </a:rPr>
              <a:t>.</a:t>
            </a:r>
          </a:p>
          <a:p>
            <a:pPr algn="just">
              <a:buFont typeface="Wingdings" panose="05000000000000000000" pitchFamily="2" charset="2"/>
              <a:buChar char="Ø"/>
            </a:pPr>
            <a:r>
              <a:rPr lang="es-ES" sz="1800" b="1" dirty="0">
                <a:latin typeface="Ancizar Sans" panose="020B0602040300000003" pitchFamily="34" charset="0"/>
              </a:rPr>
              <a:t>Gabriel </a:t>
            </a:r>
            <a:r>
              <a:rPr lang="es-ES" sz="1800" b="1" dirty="0" err="1">
                <a:latin typeface="Ancizar Sans" panose="020B0602040300000003" pitchFamily="34" charset="0"/>
              </a:rPr>
              <a:t>Awad</a:t>
            </a:r>
            <a:r>
              <a:rPr lang="es-ES" sz="1800" b="1" dirty="0">
                <a:latin typeface="Ancizar Sans" panose="020B0602040300000003" pitchFamily="34" charset="0"/>
              </a:rPr>
              <a:t> </a:t>
            </a:r>
            <a:r>
              <a:rPr lang="es-ES" sz="1800" b="1" dirty="0" err="1">
                <a:latin typeface="Ancizar Sans" panose="020B0602040300000003" pitchFamily="34" charset="0"/>
              </a:rPr>
              <a:t>Aubad</a:t>
            </a:r>
            <a:r>
              <a:rPr lang="es-ES" sz="1800" b="1" dirty="0">
                <a:latin typeface="Ancizar Sans" panose="020B0602040300000003" pitchFamily="34" charset="0"/>
              </a:rPr>
              <a:t>, </a:t>
            </a:r>
            <a:r>
              <a:rPr lang="es-ES" sz="1800" dirty="0" err="1">
                <a:latin typeface="Ancizar Sans" panose="020B0602040300000003" pitchFamily="34" charset="0"/>
              </a:rPr>
              <a:t>Ph.D</a:t>
            </a:r>
            <a:endParaRPr lang="es-ES" sz="1800" dirty="0">
              <a:latin typeface="Ancizar Sans" panose="020B0602040300000003" pitchFamily="34" charset="0"/>
            </a:endParaRPr>
          </a:p>
          <a:p>
            <a:pPr algn="just">
              <a:buFont typeface="Wingdings" panose="05000000000000000000" pitchFamily="2" charset="2"/>
              <a:buChar char="Ø"/>
            </a:pPr>
            <a:r>
              <a:rPr lang="es-ES" sz="1800" b="1" dirty="0">
                <a:latin typeface="Ancizar Sans" panose="020B0602040300000003" pitchFamily="34" charset="0"/>
              </a:rPr>
              <a:t>Astrid Blandón Montes, </a:t>
            </a:r>
            <a:r>
              <a:rPr lang="es-ES" sz="1800" dirty="0" err="1">
                <a:latin typeface="Ancizar Sans" panose="020B0602040300000003" pitchFamily="34" charset="0"/>
              </a:rPr>
              <a:t>Ph.D</a:t>
            </a:r>
            <a:endParaRPr lang="es-ES" sz="1800" dirty="0">
              <a:latin typeface="Ancizar Sans" panose="020B0602040300000003" pitchFamily="34" charset="0"/>
            </a:endParaRPr>
          </a:p>
          <a:p>
            <a:pPr algn="just">
              <a:buFont typeface="Wingdings" panose="05000000000000000000" pitchFamily="2" charset="2"/>
              <a:buChar char="Ø"/>
            </a:pPr>
            <a:r>
              <a:rPr lang="es-ES" sz="1800" b="1" dirty="0">
                <a:latin typeface="Ancizar Sans" panose="020B0602040300000003" pitchFamily="34" charset="0"/>
              </a:rPr>
              <a:t>Daniel Burgos, </a:t>
            </a:r>
            <a:r>
              <a:rPr lang="es-ES" sz="1800" dirty="0" err="1">
                <a:latin typeface="Ancizar Sans" panose="020B0602040300000003" pitchFamily="34" charset="0"/>
              </a:rPr>
              <a:t>Ph.D</a:t>
            </a:r>
            <a:r>
              <a:rPr lang="es-ES" sz="1800" dirty="0">
                <a:latin typeface="Ancizar Sans" panose="020B0602040300000003" pitchFamily="34" charset="0"/>
              </a:rPr>
              <a:t> (Prof.. Adjunto)</a:t>
            </a:r>
            <a:endParaRPr lang="es-CO" sz="1800" dirty="0">
              <a:latin typeface="Ancizar Sans" panose="020B0602040300000003" pitchFamily="34" charset="0"/>
            </a:endParaRPr>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575" y="2116282"/>
            <a:ext cx="997812" cy="1152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9654" y="3339611"/>
            <a:ext cx="997811" cy="1173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8113" y="2116283"/>
            <a:ext cx="992755" cy="115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14051" y="2107304"/>
            <a:ext cx="997811" cy="1152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36870" y="3329424"/>
            <a:ext cx="992755" cy="1196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637" y="3329424"/>
            <a:ext cx="880192" cy="1173589"/>
          </a:xfrm>
          <a:prstGeom prst="rect">
            <a:avLst/>
          </a:prstGeom>
        </p:spPr>
      </p:pic>
      <p:pic>
        <p:nvPicPr>
          <p:cNvPr id="6" name="Imagen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3578" y="3329424"/>
            <a:ext cx="992755" cy="1197979"/>
          </a:xfrm>
          <a:prstGeom prst="rect">
            <a:avLst/>
          </a:prstGeom>
        </p:spPr>
      </p:pic>
      <p:pic>
        <p:nvPicPr>
          <p:cNvPr id="5" name="Imagen 4">
            <a:extLst>
              <a:ext uri="{FF2B5EF4-FFF2-40B4-BE49-F238E27FC236}">
                <a16:creationId xmlns:a16="http://schemas.microsoft.com/office/drawing/2014/main" id="{37DD812B-6AC7-4C8A-8F72-F3059C6493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2046" y="4634391"/>
            <a:ext cx="919110" cy="1197979"/>
          </a:xfrm>
          <a:prstGeom prst="rect">
            <a:avLst/>
          </a:prstGeom>
        </p:spPr>
      </p:pic>
      <p:pic>
        <p:nvPicPr>
          <p:cNvPr id="7" name="Imagen 6">
            <a:extLst>
              <a:ext uri="{FF2B5EF4-FFF2-40B4-BE49-F238E27FC236}">
                <a16:creationId xmlns:a16="http://schemas.microsoft.com/office/drawing/2014/main" id="{5822031B-AB26-48EF-86E2-B4485FE882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8771" y="50679"/>
            <a:ext cx="5588777" cy="1386895"/>
          </a:xfrm>
          <a:prstGeom prst="rect">
            <a:avLst/>
          </a:prstGeom>
        </p:spPr>
      </p:pic>
      <p:pic>
        <p:nvPicPr>
          <p:cNvPr id="4" name="Imagen 3">
            <a:extLst>
              <a:ext uri="{FF2B5EF4-FFF2-40B4-BE49-F238E27FC236}">
                <a16:creationId xmlns:a16="http://schemas.microsoft.com/office/drawing/2014/main" id="{38740B9E-54A0-4C51-A46B-852192D1915E}"/>
              </a:ext>
            </a:extLst>
          </p:cNvPr>
          <p:cNvPicPr>
            <a:picLocks noChangeAspect="1"/>
          </p:cNvPicPr>
          <p:nvPr/>
        </p:nvPicPr>
        <p:blipFill>
          <a:blip r:embed="rId12"/>
          <a:stretch>
            <a:fillRect/>
          </a:stretch>
        </p:blipFill>
        <p:spPr>
          <a:xfrm>
            <a:off x="2428825" y="2109158"/>
            <a:ext cx="1275518" cy="948247"/>
          </a:xfrm>
          <a:prstGeom prst="rect">
            <a:avLst/>
          </a:prstGeom>
        </p:spPr>
      </p:pic>
      <p:pic>
        <p:nvPicPr>
          <p:cNvPr id="8" name="Imagen 7">
            <a:extLst>
              <a:ext uri="{FF2B5EF4-FFF2-40B4-BE49-F238E27FC236}">
                <a16:creationId xmlns:a16="http://schemas.microsoft.com/office/drawing/2014/main" id="{9B94D9D1-7DEB-49E8-A61F-2AF5EFF904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21816" y="5256930"/>
            <a:ext cx="1952629" cy="1093472"/>
          </a:xfrm>
          <a:prstGeom prst="rect">
            <a:avLst/>
          </a:prstGeom>
        </p:spPr>
      </p:pic>
      <p:pic>
        <p:nvPicPr>
          <p:cNvPr id="10" name="Imagen 9">
            <a:extLst>
              <a:ext uri="{FF2B5EF4-FFF2-40B4-BE49-F238E27FC236}">
                <a16:creationId xmlns:a16="http://schemas.microsoft.com/office/drawing/2014/main" id="{456FD5D8-5E39-4E82-AC7A-5A66CCD3C6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06284" y="4791858"/>
            <a:ext cx="1619250" cy="674688"/>
          </a:xfrm>
          <a:prstGeom prst="rect">
            <a:avLst/>
          </a:prstGeom>
        </p:spPr>
      </p:pic>
      <p:pic>
        <p:nvPicPr>
          <p:cNvPr id="14" name="Imagen 13">
            <a:extLst>
              <a:ext uri="{FF2B5EF4-FFF2-40B4-BE49-F238E27FC236}">
                <a16:creationId xmlns:a16="http://schemas.microsoft.com/office/drawing/2014/main" id="{7176186D-1319-408E-8D04-02481D22750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8962" y="2270629"/>
            <a:ext cx="2066925" cy="683675"/>
          </a:xfrm>
          <a:prstGeom prst="rect">
            <a:avLst/>
          </a:prstGeom>
        </p:spPr>
      </p:pic>
      <p:pic>
        <p:nvPicPr>
          <p:cNvPr id="16" name="Imagen 15">
            <a:extLst>
              <a:ext uri="{FF2B5EF4-FFF2-40B4-BE49-F238E27FC236}">
                <a16:creationId xmlns:a16="http://schemas.microsoft.com/office/drawing/2014/main" id="{1463A76A-7B48-4BAF-9096-7ED08BAE2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7103" y="2959854"/>
            <a:ext cx="1695662" cy="1153299"/>
          </a:xfrm>
          <a:prstGeom prst="rect">
            <a:avLst/>
          </a:prstGeom>
        </p:spPr>
      </p:pic>
      <p:pic>
        <p:nvPicPr>
          <p:cNvPr id="24" name="Imagen 23">
            <a:extLst>
              <a:ext uri="{FF2B5EF4-FFF2-40B4-BE49-F238E27FC236}">
                <a16:creationId xmlns:a16="http://schemas.microsoft.com/office/drawing/2014/main" id="{764933C8-7C2D-40A0-A228-950BFFA99B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27327" y="2987001"/>
            <a:ext cx="933110" cy="1239362"/>
          </a:xfrm>
          <a:prstGeom prst="rect">
            <a:avLst/>
          </a:prstGeom>
        </p:spPr>
      </p:pic>
      <p:pic>
        <p:nvPicPr>
          <p:cNvPr id="35" name="Imagen 34">
            <a:extLst>
              <a:ext uri="{FF2B5EF4-FFF2-40B4-BE49-F238E27FC236}">
                <a16:creationId xmlns:a16="http://schemas.microsoft.com/office/drawing/2014/main" id="{BC3A220C-773E-4381-89BB-7A29F5E40C96}"/>
              </a:ext>
            </a:extLst>
          </p:cNvPr>
          <p:cNvPicPr>
            <a:picLocks noChangeAspect="1"/>
          </p:cNvPicPr>
          <p:nvPr/>
        </p:nvPicPr>
        <p:blipFill>
          <a:blip r:embed="rId18"/>
          <a:stretch>
            <a:fillRect/>
          </a:stretch>
        </p:blipFill>
        <p:spPr>
          <a:xfrm>
            <a:off x="345727" y="4895911"/>
            <a:ext cx="1514475" cy="466725"/>
          </a:xfrm>
          <a:prstGeom prst="rect">
            <a:avLst/>
          </a:prstGeom>
        </p:spPr>
      </p:pic>
      <p:pic>
        <p:nvPicPr>
          <p:cNvPr id="37" name="Imagen 36">
            <a:extLst>
              <a:ext uri="{FF2B5EF4-FFF2-40B4-BE49-F238E27FC236}">
                <a16:creationId xmlns:a16="http://schemas.microsoft.com/office/drawing/2014/main" id="{BBAF7608-2089-45B6-86C1-AFA7680EFA9D}"/>
              </a:ext>
            </a:extLst>
          </p:cNvPr>
          <p:cNvPicPr>
            <a:picLocks noChangeAspect="1"/>
          </p:cNvPicPr>
          <p:nvPr/>
        </p:nvPicPr>
        <p:blipFill>
          <a:blip r:embed="rId19"/>
          <a:stretch>
            <a:fillRect/>
          </a:stretch>
        </p:blipFill>
        <p:spPr>
          <a:xfrm>
            <a:off x="2132765" y="4289731"/>
            <a:ext cx="1419225" cy="409575"/>
          </a:xfrm>
          <a:prstGeom prst="rect">
            <a:avLst/>
          </a:prstGeom>
        </p:spPr>
      </p:pic>
      <p:sp>
        <p:nvSpPr>
          <p:cNvPr id="25" name="CuadroTexto 24">
            <a:extLst>
              <a:ext uri="{FF2B5EF4-FFF2-40B4-BE49-F238E27FC236}">
                <a16:creationId xmlns:a16="http://schemas.microsoft.com/office/drawing/2014/main" id="{184CB503-A8A4-4F93-9393-3119F46C13B3}"/>
              </a:ext>
            </a:extLst>
          </p:cNvPr>
          <p:cNvSpPr txBox="1"/>
          <p:nvPr/>
        </p:nvSpPr>
        <p:spPr>
          <a:xfrm>
            <a:off x="275809" y="1422071"/>
            <a:ext cx="2566568" cy="554383"/>
          </a:xfrm>
          <a:prstGeom prst="rect">
            <a:avLst/>
          </a:prstGeom>
          <a:noFill/>
        </p:spPr>
        <p:txBody>
          <a:bodyPr wrap="square">
            <a:spAutoFit/>
          </a:bodyPr>
          <a:lstStyle/>
          <a:p>
            <a:pPr algn="ctr">
              <a:lnSpc>
                <a:spcPts val="4100"/>
              </a:lnSpc>
            </a:pPr>
            <a:r>
              <a:rPr lang="es-CO" sz="2000" b="1" dirty="0">
                <a:effectLst>
                  <a:outerShdw blurRad="38100" dist="38100" dir="2700000" algn="tl">
                    <a:srgbClr val="000000">
                      <a:alpha val="43137"/>
                    </a:srgbClr>
                  </a:outerShdw>
                </a:effectLst>
                <a:latin typeface="Ancizar Sans Black" panose="020B0A02040300000003" pitchFamily="34" charset="0"/>
                <a:ea typeface="Arial" panose="020B0604020202020204" pitchFamily="34" charset="0"/>
              </a:rPr>
              <a:t>ALIADOS EXTERNOS …</a:t>
            </a:r>
            <a:endParaRPr lang="es-CO" sz="2000" b="1" dirty="0">
              <a:effectLst>
                <a:outerShdw blurRad="38100" dist="38100" dir="2700000" algn="tl">
                  <a:srgbClr val="000000">
                    <a:alpha val="43137"/>
                  </a:srgbClr>
                </a:outerShdw>
              </a:effectLst>
              <a:latin typeface="Ancizar Sans Black" panose="020B0A02040300000003" pitchFamily="34" charset="0"/>
            </a:endParaRPr>
          </a:p>
        </p:txBody>
      </p:sp>
      <p:pic>
        <p:nvPicPr>
          <p:cNvPr id="11" name="Imagen 10">
            <a:extLst>
              <a:ext uri="{FF2B5EF4-FFF2-40B4-BE49-F238E27FC236}">
                <a16:creationId xmlns:a16="http://schemas.microsoft.com/office/drawing/2014/main" id="{F4AAC9CC-120B-4854-BF3C-849AE7F2DF6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509326" y="507563"/>
            <a:ext cx="1463234" cy="1463234"/>
          </a:xfrm>
          <a:prstGeom prst="rect">
            <a:avLst/>
          </a:prstGeom>
        </p:spPr>
      </p:pic>
      <p:pic>
        <p:nvPicPr>
          <p:cNvPr id="12" name="Imagen 11">
            <a:extLst>
              <a:ext uri="{FF2B5EF4-FFF2-40B4-BE49-F238E27FC236}">
                <a16:creationId xmlns:a16="http://schemas.microsoft.com/office/drawing/2014/main" id="{BC032276-3B03-44C2-858D-A63E568E45E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2769" y="3330805"/>
            <a:ext cx="2009564" cy="850424"/>
          </a:xfrm>
          <a:prstGeom prst="rect">
            <a:avLst/>
          </a:prstGeom>
        </p:spPr>
      </p:pic>
      <p:pic>
        <p:nvPicPr>
          <p:cNvPr id="23" name="Picture 1" descr="A close up of a sign&#10;&#10;Description automatically generated">
            <a:extLst>
              <a:ext uri="{FF2B5EF4-FFF2-40B4-BE49-F238E27FC236}">
                <a16:creationId xmlns:a16="http://schemas.microsoft.com/office/drawing/2014/main" id="{93E25BF2-B62F-448A-B83D-CF7003776EC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704343" y="0"/>
            <a:ext cx="1295400" cy="592401"/>
          </a:xfrm>
          <a:prstGeom prst="rect">
            <a:avLst/>
          </a:prstGeom>
        </p:spPr>
      </p:pic>
    </p:spTree>
    <p:extLst>
      <p:ext uri="{BB962C8B-B14F-4D97-AF65-F5344CB8AC3E}">
        <p14:creationId xmlns:p14="http://schemas.microsoft.com/office/powerpoint/2010/main" val="345096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E2FEB44-6A8A-4978-8C71-FDC5A78BEE75}"/>
              </a:ext>
            </a:extLst>
          </p:cNvPr>
          <p:cNvSpPr>
            <a:spLocks noGrp="1"/>
          </p:cNvSpPr>
          <p:nvPr>
            <p:ph type="ctrTitle"/>
          </p:nvPr>
        </p:nvSpPr>
        <p:spPr>
          <a:xfrm>
            <a:off x="723900" y="228600"/>
            <a:ext cx="10363200" cy="2616101"/>
          </a:xfrm>
        </p:spPr>
        <p:txBody>
          <a:bodyPr/>
          <a:lstStyle/>
          <a:p>
            <a:r>
              <a:rPr lang="en-US" b="1" dirty="0">
                <a:latin typeface="Ancizar Sans Black"/>
              </a:rPr>
              <a:t>SISTEMAS INTELIGENTES</a:t>
            </a:r>
            <a:br>
              <a:rPr lang="en-US" b="1" dirty="0">
                <a:latin typeface="Ancizar Sans Black"/>
              </a:rPr>
            </a:br>
            <a:r>
              <a:rPr lang="en-US" sz="4000" dirty="0" err="1">
                <a:latin typeface="Ancizar Sans Black"/>
              </a:rPr>
              <a:t>Introducción</a:t>
            </a:r>
            <a:br>
              <a:rPr lang="en-US" sz="5400" b="1" dirty="0">
                <a:latin typeface="Ancizar Sans Black"/>
              </a:rPr>
            </a:br>
            <a:r>
              <a:rPr lang="en-US" sz="3600" dirty="0">
                <a:latin typeface="Ancizar Sans Black"/>
              </a:rPr>
              <a:t>2021 – 01</a:t>
            </a:r>
            <a:br>
              <a:rPr lang="en-US" sz="3600" b="1" dirty="0">
                <a:latin typeface="Ancizar Sans Black"/>
              </a:rPr>
            </a:br>
            <a:r>
              <a:rPr lang="en-US" sz="2000" b="1" dirty="0">
                <a:latin typeface="Ancizar Sans Black"/>
                <a:hlinkClick r:id="rId2"/>
              </a:rPr>
              <a:t>https://github.com/jwbranch/SistemasInteligentes</a:t>
            </a:r>
            <a:r>
              <a:rPr lang="en-US" sz="2000" b="1" dirty="0">
                <a:latin typeface="Ancizar Sans Black"/>
              </a:rPr>
              <a:t> </a:t>
            </a:r>
            <a:br>
              <a:rPr lang="en-US" sz="2000" b="1" dirty="0">
                <a:latin typeface="Ancizar Sans Black"/>
              </a:rPr>
            </a:br>
            <a:r>
              <a:rPr lang="en-US" sz="2000" b="1" dirty="0">
                <a:latin typeface="Ancizar Sans Black"/>
              </a:rPr>
              <a:t>  </a:t>
            </a:r>
            <a:endParaRPr lang="es-CO" dirty="0"/>
          </a:p>
        </p:txBody>
      </p:sp>
      <p:sp>
        <p:nvSpPr>
          <p:cNvPr id="6" name="Subtítulo 5">
            <a:extLst>
              <a:ext uri="{FF2B5EF4-FFF2-40B4-BE49-F238E27FC236}">
                <a16:creationId xmlns:a16="http://schemas.microsoft.com/office/drawing/2014/main" id="{C7E5A212-782B-46D9-AA4F-E7ED6D979376}"/>
              </a:ext>
            </a:extLst>
          </p:cNvPr>
          <p:cNvSpPr>
            <a:spLocks noGrp="1"/>
          </p:cNvSpPr>
          <p:nvPr>
            <p:ph type="subTitle" idx="4"/>
          </p:nvPr>
        </p:nvSpPr>
        <p:spPr>
          <a:xfrm>
            <a:off x="1786596" y="2891236"/>
            <a:ext cx="8534400" cy="2062103"/>
          </a:xfrm>
        </p:spPr>
        <p:txBody>
          <a:bodyPr/>
          <a:lstStyle/>
          <a:p>
            <a:pPr algn="ctr" defTabSz="685800">
              <a:spcBef>
                <a:spcPts val="450"/>
              </a:spcBef>
            </a:pPr>
            <a:r>
              <a:rPr lang="es-ES" sz="3600" b="1" dirty="0">
                <a:solidFill>
                  <a:prstClr val="black"/>
                </a:solidFill>
                <a:latin typeface="Ancizar Sans Black"/>
              </a:rPr>
              <a:t>JOHN W. BRANCH</a:t>
            </a:r>
          </a:p>
          <a:p>
            <a:pPr algn="ctr" defTabSz="685800"/>
            <a:r>
              <a:rPr lang="es-ES" sz="2000" b="1" dirty="0">
                <a:solidFill>
                  <a:prstClr val="black"/>
                </a:solidFill>
                <a:latin typeface="Ancizar Sans Black"/>
              </a:rPr>
              <a:t>Profesor Titular </a:t>
            </a:r>
          </a:p>
          <a:p>
            <a:pPr algn="ctr" defTabSz="685800"/>
            <a:r>
              <a:rPr lang="es-ES" sz="2000" b="1" dirty="0">
                <a:solidFill>
                  <a:prstClr val="black"/>
                </a:solidFill>
                <a:latin typeface="Ancizar Sans Black"/>
              </a:rPr>
              <a:t>Departamento de Ciencias de la Computación y de la Decisión</a:t>
            </a:r>
          </a:p>
          <a:p>
            <a:pPr algn="ctr" defTabSz="685800"/>
            <a:r>
              <a:rPr lang="es-ES" sz="2000" b="1" dirty="0">
                <a:solidFill>
                  <a:prstClr val="black"/>
                </a:solidFill>
                <a:latin typeface="Ancizar Sans Black"/>
              </a:rPr>
              <a:t>Director del Grupo de I+D en Inteligencia Artificial – GIDIA</a:t>
            </a:r>
          </a:p>
          <a:p>
            <a:pPr algn="ctr" defTabSz="685800"/>
            <a:r>
              <a:rPr lang="es-ES" sz="2000" b="1" dirty="0">
                <a:solidFill>
                  <a:prstClr val="black"/>
                </a:solidFill>
                <a:latin typeface="Ancizar Sans Black"/>
              </a:rPr>
              <a:t>jwbranch@unal.edu.co</a:t>
            </a:r>
          </a:p>
          <a:p>
            <a:endParaRPr lang="es-CO" dirty="0"/>
          </a:p>
        </p:txBody>
      </p:sp>
      <p:sp>
        <p:nvSpPr>
          <p:cNvPr id="4" name="Marcador de número de diapositiva 3">
            <a:extLst>
              <a:ext uri="{FF2B5EF4-FFF2-40B4-BE49-F238E27FC236}">
                <a16:creationId xmlns:a16="http://schemas.microsoft.com/office/drawing/2014/main" id="{8CE16221-6F80-4F2C-97A8-A9EA7512B580}"/>
              </a:ext>
            </a:extLst>
          </p:cNvPr>
          <p:cNvSpPr>
            <a:spLocks noGrp="1"/>
          </p:cNvSpPr>
          <p:nvPr>
            <p:ph type="sldNum" sz="quarter" idx="7"/>
          </p:nvPr>
        </p:nvSpPr>
        <p:spPr/>
        <p:txBody>
          <a:bodyPr/>
          <a:lstStyle/>
          <a:p>
            <a:pPr marL="38100" marR="0" lvl="0" indent="0" algn="l"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l" defTabSz="914400" rtl="0" eaLnBrk="1" fontAlgn="auto" latinLnBrk="0" hangingPunct="1">
                <a:lnSpc>
                  <a:spcPts val="1430"/>
                </a:lnSpc>
                <a:spcBef>
                  <a:spcPts val="0"/>
                </a:spcBef>
                <a:spcAft>
                  <a:spcPts val="0"/>
                </a:spcAft>
                <a:buClrTx/>
                <a:buSzTx/>
                <a:buFontTx/>
                <a:buNone/>
                <a:tabLst/>
                <a:defRPr/>
              </a:pPr>
              <a:t>9</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pic>
        <p:nvPicPr>
          <p:cNvPr id="2" name="Picture 1" descr="A close up of a sign&#10;&#10;Description automatically generated">
            <a:extLst>
              <a:ext uri="{FF2B5EF4-FFF2-40B4-BE49-F238E27FC236}">
                <a16:creationId xmlns:a16="http://schemas.microsoft.com/office/drawing/2014/main" id="{2937571B-567D-459A-ADA4-99038262B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8600" y="6047885"/>
            <a:ext cx="1295400" cy="592401"/>
          </a:xfrm>
          <a:prstGeom prst="rect">
            <a:avLst/>
          </a:prstGeom>
        </p:spPr>
      </p:pic>
      <p:sp>
        <p:nvSpPr>
          <p:cNvPr id="8" name="Subtítulo 5">
            <a:extLst>
              <a:ext uri="{FF2B5EF4-FFF2-40B4-BE49-F238E27FC236}">
                <a16:creationId xmlns:a16="http://schemas.microsoft.com/office/drawing/2014/main" id="{A4B0ED91-5701-4D4F-9897-E87501E5D24F}"/>
              </a:ext>
            </a:extLst>
          </p:cNvPr>
          <p:cNvSpPr txBox="1">
            <a:spLocks/>
          </p:cNvSpPr>
          <p:nvPr/>
        </p:nvSpPr>
        <p:spPr>
          <a:xfrm>
            <a:off x="8932984" y="4420279"/>
            <a:ext cx="3296529" cy="113877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s-ES" sz="2400" b="1" i="0" u="none" strike="noStrike" kern="0" cap="none" spc="0" normalizeH="0" baseline="0" noProof="0" dirty="0">
                <a:ln>
                  <a:noFill/>
                </a:ln>
                <a:solidFill>
                  <a:prstClr val="black"/>
                </a:solidFill>
                <a:effectLst/>
                <a:uLnTx/>
                <a:uFillTx/>
                <a:latin typeface="Ancizar Sans Black"/>
                <a:ea typeface="+mn-ea"/>
                <a:cs typeface="+mn-cs"/>
              </a:rPr>
              <a:t>ANDRÉS ORREGO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Monitor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aorregop@unal.edu.co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Subtítulo 5">
            <a:extLst>
              <a:ext uri="{FF2B5EF4-FFF2-40B4-BE49-F238E27FC236}">
                <a16:creationId xmlns:a16="http://schemas.microsoft.com/office/drawing/2014/main" id="{98C2D21E-8DFE-4871-95D1-3FC2E8067837}"/>
              </a:ext>
            </a:extLst>
          </p:cNvPr>
          <p:cNvSpPr txBox="1">
            <a:spLocks/>
          </p:cNvSpPr>
          <p:nvPr/>
        </p:nvSpPr>
        <p:spPr>
          <a:xfrm>
            <a:off x="0" y="4491674"/>
            <a:ext cx="3038622" cy="92333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s-ES" sz="2400" b="1" i="0" u="none" strike="noStrike" kern="0" cap="none" spc="0" normalizeH="0" baseline="0" noProof="0" dirty="0">
                <a:ln>
                  <a:noFill/>
                </a:ln>
                <a:solidFill>
                  <a:prstClr val="black"/>
                </a:solidFill>
                <a:effectLst/>
                <a:uLnTx/>
                <a:uFillTx/>
                <a:latin typeface="Ancizar Sans Black"/>
                <a:ea typeface="+mn-ea"/>
                <a:cs typeface="+mn-cs"/>
              </a:rPr>
              <a:t>CAMILO LAITON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ncizar Sans Black"/>
                <a:ea typeface="+mn-ea"/>
                <a:cs typeface="+mn-cs"/>
              </a:rPr>
              <a:t>Monitor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CO" sz="1800" b="1" i="0" u="none" strike="noStrike" kern="0" cap="none" spc="0" normalizeH="0" baseline="0" noProof="0" dirty="0">
                <a:ln>
                  <a:noFill/>
                </a:ln>
                <a:solidFill>
                  <a:prstClr val="black"/>
                </a:solidFill>
                <a:effectLst/>
                <a:uLnTx/>
                <a:uFillTx/>
                <a:latin typeface="Ancizar Sans Black"/>
                <a:ea typeface="+mn-ea"/>
                <a:cs typeface="+mn-cs"/>
              </a:rPr>
              <a:t>claiton@unal.edu.co</a:t>
            </a:r>
          </a:p>
        </p:txBody>
      </p:sp>
      <p:sp>
        <p:nvSpPr>
          <p:cNvPr id="11" name="CuadroTexto 10">
            <a:extLst>
              <a:ext uri="{FF2B5EF4-FFF2-40B4-BE49-F238E27FC236}">
                <a16:creationId xmlns:a16="http://schemas.microsoft.com/office/drawing/2014/main" id="{711405A8-33F0-433B-A7E0-E219D8ECB5AA}"/>
              </a:ext>
            </a:extLst>
          </p:cNvPr>
          <p:cNvSpPr txBox="1"/>
          <p:nvPr/>
        </p:nvSpPr>
        <p:spPr>
          <a:xfrm>
            <a:off x="-4916" y="5867400"/>
            <a:ext cx="6177116" cy="650499"/>
          </a:xfrm>
          <a:prstGeom prst="rect">
            <a:avLst/>
          </a:prstGeom>
          <a:noFill/>
        </p:spPr>
        <p:txBody>
          <a:bodyPr wrap="square">
            <a:spAutoFit/>
          </a:bodyPr>
          <a:lstStyle/>
          <a:p>
            <a:pPr marL="0" lvl="1" algn="just" defTabSz="411163" eaLnBrk="0" fontAlgn="base" hangingPunct="0">
              <a:lnSpc>
                <a:spcPts val="1500"/>
              </a:lnSpc>
              <a:spcBef>
                <a:spcPct val="0"/>
              </a:spcBef>
              <a:spcAft>
                <a:spcPct val="0"/>
              </a:spcAft>
              <a:tabLst>
                <a:tab pos="2239963" algn="l"/>
              </a:tabLst>
              <a:defRPr/>
            </a:pPr>
            <a:r>
              <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rPr>
              <a:t>Los materiales de esta asignatura, se basan en la </a:t>
            </a:r>
            <a:r>
              <a:rPr lang="es-CO" sz="1000" b="1" cap="small" dirty="0">
                <a:solidFill>
                  <a:prstClr val="black"/>
                </a:solidFill>
                <a:effectLst>
                  <a:outerShdw blurRad="38100" dist="38100" dir="2700000" algn="tl">
                    <a:srgbClr val="000000">
                      <a:alpha val="43137"/>
                    </a:srgbClr>
                  </a:outerShdw>
                </a:effectLst>
                <a:latin typeface="Arial" charset="0"/>
                <a:ea typeface="ＭＳ Ｐゴシック" pitchFamily="34" charset="-128"/>
                <a:cs typeface="Times New Roman" pitchFamily="18" charset="0"/>
              </a:rPr>
              <a:t>elaboración y evolución de </a:t>
            </a:r>
            <a:r>
              <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rPr>
              <a:t>anteriores semestres, en los cuales han contribuido y colaborado, profesores y estudiantes, a quienes </a:t>
            </a:r>
            <a:r>
              <a:rPr lang="es-CO" sz="1000" b="1" cap="small" dirty="0">
                <a:solidFill>
                  <a:prstClr val="black"/>
                </a:solidFill>
                <a:effectLst>
                  <a:outerShdw blurRad="38100" dist="38100" dir="2700000" algn="tl">
                    <a:srgbClr val="000000">
                      <a:alpha val="43137"/>
                    </a:srgbClr>
                  </a:outerShdw>
                </a:effectLst>
                <a:latin typeface="Arial" charset="0"/>
                <a:ea typeface="ＭＳ Ｐゴシック" pitchFamily="34" charset="-128"/>
                <a:cs typeface="Times New Roman" pitchFamily="18" charset="0"/>
              </a:rPr>
              <a:t>daremos el reconocimiento respectivo.</a:t>
            </a:r>
            <a:endParaRPr kumimoji="0" lang="es-CO" sz="1000" b="1" i="0" u="none" strike="noStrike" kern="1200" cap="small"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ＭＳ Ｐゴシック" pitchFamily="34" charset="-128"/>
              <a:cs typeface="Times New Roman" pitchFamily="18" charset="0"/>
            </a:endParaRPr>
          </a:p>
        </p:txBody>
      </p:sp>
    </p:spTree>
    <p:extLst>
      <p:ext uri="{BB962C8B-B14F-4D97-AF65-F5344CB8AC3E}">
        <p14:creationId xmlns:p14="http://schemas.microsoft.com/office/powerpoint/2010/main" val="1854063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182</TotalTime>
  <Words>2168</Words>
  <Application>Microsoft Office PowerPoint</Application>
  <PresentationFormat>Panorámica</PresentationFormat>
  <Paragraphs>248</Paragraphs>
  <Slides>39</Slides>
  <Notes>9</Notes>
  <HiddenSlides>0</HiddenSlides>
  <MMClips>2</MMClips>
  <ScaleCrop>false</ScaleCrop>
  <HeadingPairs>
    <vt:vector size="8" baseType="variant">
      <vt:variant>
        <vt:lpstr>Fuentes usadas</vt:lpstr>
      </vt:variant>
      <vt:variant>
        <vt:i4>11</vt:i4>
      </vt:variant>
      <vt:variant>
        <vt:lpstr>Tema</vt:lpstr>
      </vt:variant>
      <vt:variant>
        <vt:i4>2</vt:i4>
      </vt:variant>
      <vt:variant>
        <vt:lpstr>Servidores OLE incrustados</vt:lpstr>
      </vt:variant>
      <vt:variant>
        <vt:i4>1</vt:i4>
      </vt:variant>
      <vt:variant>
        <vt:lpstr>Títulos de diapositiva</vt:lpstr>
      </vt:variant>
      <vt:variant>
        <vt:i4>39</vt:i4>
      </vt:variant>
    </vt:vector>
  </HeadingPairs>
  <TitlesOfParts>
    <vt:vector size="53" baseType="lpstr">
      <vt:lpstr>ＭＳ Ｐゴシック</vt:lpstr>
      <vt:lpstr>Ancizar Sans</vt:lpstr>
      <vt:lpstr>Ancizar Sans Black</vt:lpstr>
      <vt:lpstr>Ancizar Serif</vt:lpstr>
      <vt:lpstr>Arial</vt:lpstr>
      <vt:lpstr>Calibri</vt:lpstr>
      <vt:lpstr>Calibri Light</vt:lpstr>
      <vt:lpstr>Carlito</vt:lpstr>
      <vt:lpstr>Kalinga</vt:lpstr>
      <vt:lpstr>Times New Roman</vt:lpstr>
      <vt:lpstr>Wingdings</vt:lpstr>
      <vt:lpstr>Office Theme</vt:lpstr>
      <vt:lpstr>Diseño personalizado</vt:lpstr>
      <vt:lpstr>Document</vt:lpstr>
      <vt:lpstr>Presentación de PowerPoint</vt:lpstr>
      <vt:lpstr>SISTEMAS INTELIGENTES Introducción 2021 – 01 https://github.com/jwbranch/SistemasInteligentes    </vt:lpstr>
      <vt:lpstr>Presentación de PowerPoint</vt:lpstr>
      <vt:lpstr>Descripción del Curso El curso de Sistemas Inteligentes cubre los aspectos más clásicos del campo de la Inteligencia Artificial, con el fin de proporcionar las herramientas necesarias para afrontar problemas de aplicación en un contexto científico y/o tecnológico.</vt:lpstr>
      <vt:lpstr>Bibliografía Recomendada </vt:lpstr>
      <vt:lpstr>Contenido</vt:lpstr>
      <vt:lpstr>Presentación de PowerPoint</vt:lpstr>
      <vt:lpstr>Presentación de PowerPoint</vt:lpstr>
      <vt:lpstr>SISTEMAS INTELIGENTES Introducción 2021 – 01 https://github.com/jwbranch/SistemasInteligentes    </vt:lpstr>
      <vt:lpstr>Desmitificando la Inteligencia Artificial</vt:lpstr>
      <vt:lpstr>Desmitificando la 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¿Qué es la inteligencia?</vt:lpstr>
      <vt:lpstr>Presentación de PowerPoint</vt:lpstr>
      <vt:lpstr>¿Qué es la inteligencia?</vt:lpstr>
      <vt:lpstr>¿Qué es la inteligencia?</vt:lpstr>
      <vt:lpstr>Presentación de PowerPoint</vt:lpstr>
      <vt:lpstr>Presentación de PowerPoint</vt:lpstr>
      <vt:lpstr>Presentación de PowerPoint</vt:lpstr>
      <vt:lpstr>Definición, Áreas y Problemas </vt:lpstr>
      <vt:lpstr>Sistemas Expertos</vt:lpstr>
      <vt:lpstr>Planificación en Inteligencia Artificial</vt:lpstr>
      <vt:lpstr>Redes Neuronales Artificiales</vt:lpstr>
      <vt:lpstr>Computación Evolutiva</vt:lpstr>
      <vt:lpstr>Lógica Difusa</vt:lpstr>
      <vt:lpstr>Agentes Inteligentes</vt:lpstr>
      <vt:lpstr>Casos de Uso </vt:lpstr>
      <vt:lpstr>Presentación de PowerPoint</vt:lpstr>
      <vt:lpstr>Presentación de PowerPoint</vt:lpstr>
      <vt:lpstr>Presentación de PowerPoint</vt:lpstr>
      <vt:lpstr>Presentación de PowerPoint</vt:lpstr>
      <vt:lpstr>Presentación de PowerPoint</vt:lpstr>
      <vt:lpstr>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Jhon Willian Branch Bedoya</cp:lastModifiedBy>
  <cp:revision>188</cp:revision>
  <dcterms:created xsi:type="dcterms:W3CDTF">2020-04-28T14:51:51Z</dcterms:created>
  <dcterms:modified xsi:type="dcterms:W3CDTF">2021-05-07T19:26:11Z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